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0" r:id="rId2"/>
    <p:sldId id="261" r:id="rId3"/>
    <p:sldId id="29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7C90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6386" autoAdjust="0"/>
  </p:normalViewPr>
  <p:slideViewPr>
    <p:cSldViewPr snapToGrid="0">
      <p:cViewPr varScale="1">
        <p:scale>
          <a:sx n="106" d="100"/>
          <a:sy n="106" d="100"/>
        </p:scale>
        <p:origin x="17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760941-42FC-4FEF-976A-6AB568270B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3D457F-DC17-41DC-96DA-B10A24A697E3}" type="slidenum">
              <a:rPr lang="en-US"/>
              <a:pPr/>
              <a:t>1</a:t>
            </a:fld>
            <a:endParaRPr lang="en-US"/>
          </a:p>
        </p:txBody>
      </p:sp>
      <p:sp>
        <p:nvSpPr>
          <p:cNvPr id="90214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21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E89BC9-3D9A-4A5F-89B5-F757F0522A9E}" type="slidenum">
              <a:rPr lang="en-US"/>
              <a:pPr/>
              <a:t>10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357C8F-0090-453D-8F92-72E19FF59BFE}" type="slidenum">
              <a:rPr lang="en-US"/>
              <a:pPr/>
              <a:t>11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B28A4E-80BB-44BF-9F02-433A9873B2C1}" type="slidenum">
              <a:rPr lang="en-US"/>
              <a:pPr/>
              <a:t>12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DADA24-459C-4BF4-984A-3AA21A3D5442}" type="slidenum">
              <a:rPr lang="en-US"/>
              <a:pPr/>
              <a:t>13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5285CD-0A84-41A8-83FA-F2B6A3E0324F}" type="slidenum">
              <a:rPr lang="en-US"/>
              <a:pPr/>
              <a:t>14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7CC48E-2375-48EA-871B-1D46975B8CFF}" type="slidenum">
              <a:rPr lang="en-US"/>
              <a:pPr/>
              <a:t>15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5F499-D370-4E3F-AE86-E8E9C14D5AC8}" type="slidenum">
              <a:rPr lang="en-US"/>
              <a:pPr/>
              <a:t>16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573DCE-B33C-4B77-96F2-B7BEA98C2ED3}" type="slidenum">
              <a:rPr lang="en-US"/>
              <a:pPr/>
              <a:t>17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E60C72-58A3-4F62-8ACE-DEAFA7167FC9}" type="slidenum">
              <a:rPr lang="en-US"/>
              <a:pPr/>
              <a:t>18</a:t>
            </a:fld>
            <a:endParaRPr lang="en-US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DAEDD9-5159-4E55-A2E6-A7E9F9F35C81}" type="slidenum">
              <a:rPr lang="en-US"/>
              <a:pPr/>
              <a:t>19</a:t>
            </a:fld>
            <a:endParaRPr lang="en-US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56E7AA-BC66-4B36-825D-20ADAA0C3679}" type="slidenum">
              <a:rPr lang="en-US"/>
              <a:pPr/>
              <a:t>2</a:t>
            </a:fld>
            <a:endParaRPr lang="en-US"/>
          </a:p>
        </p:txBody>
      </p:sp>
      <p:sp>
        <p:nvSpPr>
          <p:cNvPr id="90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65942A-DE5F-4864-B146-521FF3751FB9}" type="slidenum">
              <a:rPr lang="en-US"/>
              <a:pPr/>
              <a:t>20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F4178F-B988-46ED-BC91-B7019C647922}" type="slidenum">
              <a:rPr lang="en-US"/>
              <a:pPr/>
              <a:t>21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D681BF-2E1F-4F09-9E61-7A741EAD78EF}" type="slidenum">
              <a:rPr lang="en-US"/>
              <a:pPr/>
              <a:t>22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257536-0904-4AFF-9E21-33C343FF1401}" type="slidenum">
              <a:rPr lang="en-US"/>
              <a:pPr/>
              <a:t>23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6CBDC5-CAE7-4128-AD8F-EEA1D1E55A42}" type="slidenum">
              <a:rPr lang="en-US"/>
              <a:pPr/>
              <a:t>24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3BEFAF-F3A0-4781-A235-CA488FD90B8A}" type="slidenum">
              <a:rPr lang="en-US"/>
              <a:pPr/>
              <a:t>25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7C38DD-5F9A-4A3E-B3F9-9A1C80D61ADB}" type="slidenum">
              <a:rPr lang="en-US"/>
              <a:pPr/>
              <a:t>26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3549E1-DF72-48F4-B7FF-9738E968595B}" type="slidenum">
              <a:rPr lang="en-US"/>
              <a:pPr/>
              <a:t>27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6EF2FB-623B-428D-8BC8-FBF0C9ACAF01}" type="slidenum">
              <a:rPr lang="en-US"/>
              <a:pPr/>
              <a:t>28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582AF6-D072-4E36-8B28-6CF5843FEBB6}" type="slidenum">
              <a:rPr lang="en-US"/>
              <a:pPr/>
              <a:t>29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609E85-8A2A-482A-A27B-8C0875A7C2CC}" type="slidenum">
              <a:rPr lang="en-US"/>
              <a:pPr/>
              <a:t>3</a:t>
            </a:fld>
            <a:endParaRPr lang="en-US"/>
          </a:p>
        </p:txBody>
      </p:sp>
      <p:sp>
        <p:nvSpPr>
          <p:cNvPr id="90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E02BBC-8BDD-4095-8869-242B4A785CFF}" type="slidenum">
              <a:rPr lang="en-US"/>
              <a:pPr/>
              <a:t>30</a:t>
            </a:fld>
            <a:endParaRPr lang="en-US"/>
          </a:p>
        </p:txBody>
      </p:sp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16134-85D7-453F-B6AE-B23D61CEAE1A}" type="slidenum">
              <a:rPr lang="en-US"/>
              <a:pPr/>
              <a:t>31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B17ED5-66FF-46B6-A1EE-8416F29A86CE}" type="slidenum">
              <a:rPr lang="en-US"/>
              <a:pPr/>
              <a:t>32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AFC2A0-F6D2-4A00-84FC-882617A454D4}" type="slidenum">
              <a:rPr lang="en-US"/>
              <a:pPr/>
              <a:t>4</a:t>
            </a:fld>
            <a:endParaRPr lang="en-US"/>
          </a:p>
        </p:txBody>
      </p:sp>
      <p:sp>
        <p:nvSpPr>
          <p:cNvPr id="90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ACDF3B-8195-4B49-9D1B-69E8F4E6FD6A}" type="slidenum">
              <a:rPr lang="en-US"/>
              <a:pPr/>
              <a:t>5</a:t>
            </a:fld>
            <a:endParaRPr lang="en-US"/>
          </a:p>
        </p:txBody>
      </p:sp>
      <p:sp>
        <p:nvSpPr>
          <p:cNvPr id="91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3C679F-F8E1-4114-AF3C-277E7B5AD22B}" type="slidenum">
              <a:rPr lang="en-US"/>
              <a:pPr/>
              <a:t>6</a:t>
            </a:fld>
            <a:endParaRPr lang="en-US"/>
          </a:p>
        </p:txBody>
      </p:sp>
      <p:sp>
        <p:nvSpPr>
          <p:cNvPr id="91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1AB00-F684-4CE2-A5D3-40BAA96A014E}" type="slidenum">
              <a:rPr lang="en-US"/>
              <a:pPr/>
              <a:t>7</a:t>
            </a:fld>
            <a:endParaRPr lang="en-US"/>
          </a:p>
        </p:txBody>
      </p:sp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EF77F2-E9BF-4329-A7A0-74D2FA53EAAE}" type="slidenum">
              <a:rPr lang="en-US"/>
              <a:pPr/>
              <a:t>8</a:t>
            </a:fld>
            <a:endParaRPr lang="en-US"/>
          </a:p>
        </p:txBody>
      </p:sp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1BD9F3-7791-4E24-9D59-B74FB852BC2F}" type="slidenum">
              <a:rPr lang="en-US"/>
              <a:pPr/>
              <a:t>9</a:t>
            </a:fld>
            <a:endParaRPr lang="en-US"/>
          </a:p>
        </p:txBody>
      </p:sp>
      <p:sp>
        <p:nvSpPr>
          <p:cNvPr id="91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E304A-03C3-4A93-8C51-2B09364B37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0DC49-6691-4A98-A910-1E0EE1B1E2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CC91E-9084-4DCC-8054-0A3575BFAC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306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00E71823-1BB6-4B38-A3AE-EF1CCC7278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306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F2D96F07-6E11-453E-A34B-8C1EC616E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71ACC-6870-43B2-94A2-FF50D020E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1F35C-8D8A-41E6-A5EA-17C1E2080A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0EE9D-5C8B-44E2-97D5-7D5C1ACB6A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DD296-EE40-43C7-B4DA-E41E895271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762F6-B0B9-462F-946E-5ADA8DC72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5DA1B-3D7B-476D-B3C3-329A1F8DBE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B89E8-5932-4CF7-8B80-CB81B09735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C1C1C-FDB4-4B61-9D14-56FC0F4195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8306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433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2475" y="6505575"/>
            <a:ext cx="1611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3DE4B2-D712-40C7-854D-84AB4391A9A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2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1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8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3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dirty="0"/>
              <a:t>      </a:t>
            </a:r>
            <a:r>
              <a:rPr lang="en" sz="2800" dirty="0"/>
              <a:t>SIGNIFICANCE </a:t>
            </a:r>
            <a:endParaRPr lang="en-US" dirty="0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Course title: </a:t>
            </a:r>
            <a:r>
              <a:rPr lang="en" sz="1400" b="1" dirty="0"/>
              <a:t>MEDICAL STATISTICS AND INFORMATICS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Lecture no. 13</a:t>
            </a:r>
            <a:r>
              <a:rPr lang="en" sz="1400" b="1" dirty="0"/>
              <a:t>  Class : 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Teaching unit: </a:t>
            </a:r>
            <a:r>
              <a:rPr lang="en" sz="1400" b="1" dirty="0"/>
              <a:t>Significance tests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Thematic units: </a:t>
            </a:r>
            <a:r>
              <a:rPr lang="en" sz="1400" b="1" dirty="0"/>
              <a:t>Hypothesis testing. Sign test. Principles of significance tests . Significance levels and error types. </a:t>
            </a:r>
            <a:r>
              <a:rPr lang="en" sz="1400" b="1"/>
              <a:t>One-sided and two-sided </a:t>
            </a:r>
            <a:r>
              <a:rPr lang="en" sz="1400" b="1" dirty="0"/>
              <a:t>significance tests. Comparing means of large samples.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Prepared by : </a:t>
            </a:r>
            <a:r>
              <a:rPr lang="en" sz="1400" b="1" i="1" dirty="0"/>
              <a:t>Prof. Dr. Nebojsa Zdravković</a:t>
            </a:r>
            <a:endParaRPr lang="en-US" sz="1400" b="1" i="1" dirty="0"/>
          </a:p>
        </p:txBody>
      </p:sp>
      <p:sp>
        <p:nvSpPr>
          <p:cNvPr id="901124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5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26" name="Line 6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7" name="Rectangle 7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en" sz="1000" dirty="0"/>
              <a:t>Copyright © 2016 - Faculty of Medical Sciences, University of Kragujevac. Copying and reproduction is not permitted.</a:t>
            </a:r>
          </a:p>
        </p:txBody>
      </p:sp>
      <p:pic>
        <p:nvPicPr>
          <p:cNvPr id="901129" name="Picture 9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1AADB-4EE1-417E-A7EA-F4A29130A231}" type="slidenum">
              <a:rPr lang="en-US"/>
              <a:pPr/>
              <a:t>10</a:t>
            </a:fld>
            <a:endParaRPr lang="en-US"/>
          </a:p>
        </p:txBody>
      </p:sp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Principles of significance tests </a:t>
            </a:r>
          </a:p>
        </p:txBody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" sz="3600" dirty="0"/>
              <a:t>A sign test is an example of a significance test</a:t>
            </a:r>
            <a:endParaRPr lang="sr-Cyrl-CS" sz="3600" dirty="0"/>
          </a:p>
          <a:p>
            <a:pPr marL="609600" indent="-609600">
              <a:lnSpc>
                <a:spcPct val="90000"/>
              </a:lnSpc>
            </a:pPr>
            <a:r>
              <a:rPr lang="en" sz="3600" dirty="0"/>
              <a:t>The number of negative changes is called </a:t>
            </a:r>
            <a:r>
              <a:rPr lang="en" sz="3600" b="1" dirty="0"/>
              <a:t>the test statistic</a:t>
            </a:r>
            <a:r>
              <a:rPr lang="en" sz="3600" dirty="0"/>
              <a:t> </a:t>
            </a:r>
          </a:p>
          <a:p>
            <a:pPr marL="609600" indent="-609600">
              <a:lnSpc>
                <a:spcPct val="90000"/>
              </a:lnSpc>
            </a:pPr>
            <a:r>
              <a:rPr lang="en" sz="3200" dirty="0"/>
              <a:t>it</a:t>
            </a:r>
            <a:r>
              <a:rPr lang="en" sz="3200" b="1" dirty="0"/>
              <a:t> </a:t>
            </a:r>
            <a:r>
              <a:rPr lang="en" sz="3200" dirty="0"/>
              <a:t>represents</a:t>
            </a:r>
            <a:r>
              <a:rPr lang="en" sz="3200" b="1" dirty="0"/>
              <a:t> </a:t>
            </a:r>
            <a:r>
              <a:rPr lang="en" sz="3200" dirty="0"/>
              <a:t>something that is calculated from data and</a:t>
            </a:r>
          </a:p>
          <a:p>
            <a:pPr marL="990600" lvl="1" indent="-533400">
              <a:lnSpc>
                <a:spcPct val="90000"/>
              </a:lnSpc>
            </a:pPr>
            <a:r>
              <a:rPr lang="en" sz="3200" dirty="0"/>
              <a:t>which can be used to test the null hypothesis</a:t>
            </a:r>
          </a:p>
        </p:txBody>
      </p:sp>
    </p:spTree>
  </p:cSld>
  <p:clrMapOvr>
    <a:masterClrMapping/>
  </p:clrMapOvr>
  <p:transition advTm="46519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2E62-F347-407E-995E-3CE58EC45E7B}" type="slidenum">
              <a:rPr lang="en-US"/>
              <a:pPr/>
              <a:t>11</a:t>
            </a:fld>
            <a:endParaRPr lang="en-US"/>
          </a:p>
        </p:txBody>
      </p:sp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Principles of significance tests </a:t>
            </a:r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" sz="2800" dirty="0"/>
              <a:t>Establish the null hypothesis and its alternatives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" sz="2800" dirty="0"/>
              <a:t>Find the value of the test statistics </a:t>
            </a:r>
            <a:endParaRPr lang="sr-Latn-C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" sz="2800" dirty="0"/>
              <a:t>Relate the test statistic to the known distribution that it will follow if the null hypothesis is true</a:t>
            </a:r>
            <a:endParaRPr lang="sr-Cyrl-C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" sz="2800" dirty="0"/>
              <a:t>Find the probability of occurrence of the value of the test statistic </a:t>
            </a:r>
            <a:r>
              <a:rPr lang="en" sz="2200" dirty="0"/>
              <a:t>which is the same or more extreme than observed, if the null hypothesis is true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" sz="2800" dirty="0"/>
              <a:t>Conclude whether the data are consistent or inconsistent with the null hypothesis</a:t>
            </a:r>
          </a:p>
        </p:txBody>
      </p:sp>
    </p:spTree>
  </p:cSld>
  <p:clrMapOvr>
    <a:masterClrMapping/>
  </p:clrMapOvr>
  <p:transition advTm="4651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9539-4F17-42CB-8DD5-7B739FC23F35}" type="slidenum">
              <a:rPr lang="en-US"/>
              <a:pPr/>
              <a:t>12</a:t>
            </a:fld>
            <a:endParaRPr lang="en-US"/>
          </a:p>
        </p:txBody>
      </p:sp>
      <p:sp>
        <p:nvSpPr>
          <p:cNvPr id="92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Principles of significance tests</a:t>
            </a:r>
            <a:endParaRPr lang="sr-Latn-CS"/>
          </a:p>
        </p:txBody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54150"/>
            <a:ext cx="8229600" cy="4725988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" sz="2800" dirty="0"/>
              <a:t>If the data are not consistent with the null hypothesis</a:t>
            </a:r>
            <a:endParaRPr lang="sr-Cyrl-CS" sz="2800" dirty="0"/>
          </a:p>
          <a:p>
            <a:pPr lvl="1">
              <a:lnSpc>
                <a:spcPct val="85000"/>
              </a:lnSpc>
            </a:pPr>
            <a:r>
              <a:rPr lang="en" sz="2400" dirty="0"/>
              <a:t>the</a:t>
            </a:r>
            <a:r>
              <a:rPr lang="en" sz="2400" b="1" dirty="0"/>
              <a:t> </a:t>
            </a:r>
            <a:r>
              <a:rPr lang="en" sz="2400" dirty="0"/>
              <a:t>difference is </a:t>
            </a:r>
            <a:r>
              <a:rPr lang="en" sz="2400" b="1" dirty="0"/>
              <a:t>statistically </a:t>
            </a:r>
            <a:r>
              <a:rPr lang="en" sz="2400" dirty="0"/>
              <a:t>significant</a:t>
            </a:r>
          </a:p>
          <a:p>
            <a:pPr>
              <a:lnSpc>
                <a:spcPct val="85000"/>
              </a:lnSpc>
            </a:pPr>
            <a:r>
              <a:rPr lang="en" sz="2800" dirty="0"/>
              <a:t>The probability of a significance test is viewed as an index of the strength of the evidence against the null hypothesis</a:t>
            </a:r>
            <a:endParaRPr lang="sr-Cyrl-CS" sz="2800" dirty="0"/>
          </a:p>
          <a:p>
            <a:pPr>
              <a:lnSpc>
                <a:spcPct val="85000"/>
              </a:lnSpc>
            </a:pPr>
            <a:r>
              <a:rPr lang="en" sz="2800" dirty="0"/>
              <a:t>The probability that such an extreme value of the test statistic appears , when the null hypothesis is true, is often called </a:t>
            </a:r>
            <a:r>
              <a:rPr lang="en" sz="2800" i="1" dirty="0"/>
              <a:t>the P </a:t>
            </a:r>
            <a:r>
              <a:rPr lang="en" sz="2800" dirty="0"/>
              <a:t>value </a:t>
            </a:r>
            <a:endParaRPr lang="sr-Cyrl-CS" sz="2800" dirty="0"/>
          </a:p>
          <a:p>
            <a:pPr lvl="1">
              <a:lnSpc>
                <a:spcPct val="85000"/>
              </a:lnSpc>
            </a:pPr>
            <a:r>
              <a:rPr lang="en-US" sz="2400" dirty="0"/>
              <a:t>I</a:t>
            </a:r>
            <a:r>
              <a:rPr lang="en" sz="2400" dirty="0"/>
              <a:t>t </a:t>
            </a:r>
            <a:r>
              <a:rPr lang="en" sz="2400" i="1" dirty="0"/>
              <a:t>is not </a:t>
            </a:r>
            <a:r>
              <a:rPr lang="en" sz="2400" dirty="0"/>
              <a:t>the probability that the null hypothesis is true</a:t>
            </a:r>
            <a:endParaRPr lang="sr-Cyrl-CS" sz="2400" dirty="0"/>
          </a:p>
          <a:p>
            <a:pPr lvl="1">
              <a:lnSpc>
                <a:spcPct val="85000"/>
              </a:lnSpc>
            </a:pPr>
            <a:r>
              <a:rPr lang="en" sz="2400" dirty="0"/>
              <a:t>The null hypothesis is true or false</a:t>
            </a:r>
            <a:endParaRPr lang="sr-Cyrl-CS" sz="2400" dirty="0"/>
          </a:p>
          <a:p>
            <a:pPr lvl="1">
              <a:lnSpc>
                <a:spcPct val="85000"/>
              </a:lnSpc>
            </a:pPr>
            <a:r>
              <a:rPr lang="en" sz="2400" dirty="0"/>
              <a:t>it is not random and has no probability</a:t>
            </a:r>
          </a:p>
        </p:txBody>
      </p:sp>
    </p:spTree>
  </p:cSld>
  <p:clrMapOvr>
    <a:masterClrMapping/>
  </p:clrMapOvr>
  <p:transition advTm="46519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95F4-732B-46FE-A07F-139D923F9F3E}" type="slidenum">
              <a:rPr lang="en-US"/>
              <a:pPr/>
              <a:t>13</a:t>
            </a:fld>
            <a:endParaRPr lang="en-US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Significance levels and error types </a:t>
            </a:r>
          </a:p>
        </p:txBody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Deciding against the correct null hypothesis is called</a:t>
            </a:r>
            <a:endParaRPr lang="sr-Cyrl-CS" dirty="0"/>
          </a:p>
          <a:p>
            <a:pPr lvl="1"/>
            <a:r>
              <a:rPr lang="en" dirty="0"/>
              <a:t>error of the first kind, type I error, or </a:t>
            </a:r>
            <a:r>
              <a:rPr lang="en" dirty="0">
                <a:sym typeface="Symbol" pitchFamily="18" charset="2"/>
              </a:rPr>
              <a:t> </a:t>
            </a:r>
            <a:r>
              <a:rPr lang="en" dirty="0"/>
              <a:t>error</a:t>
            </a:r>
            <a:endParaRPr lang="sr-Cyrl-CS" dirty="0"/>
          </a:p>
          <a:p>
            <a:r>
              <a:rPr lang="en-US" dirty="0"/>
              <a:t>Error of the second kind, type II error, or </a:t>
            </a:r>
            <a:r>
              <a:rPr lang="el-GR" dirty="0"/>
              <a:t>β</a:t>
            </a:r>
            <a:r>
              <a:rPr lang="en-US" dirty="0"/>
              <a:t> error</a:t>
            </a:r>
          </a:p>
          <a:p>
            <a:pPr lvl="1"/>
            <a:r>
              <a:rPr lang="en" dirty="0"/>
              <a:t>we get if we do not reject the null hypothesis which is in fact false</a:t>
            </a:r>
          </a:p>
        </p:txBody>
      </p:sp>
    </p:spTree>
  </p:cSld>
  <p:clrMapOvr>
    <a:masterClrMapping/>
  </p:clrMapOvr>
  <p:transition advTm="46519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42BC-96FE-4E60-BF29-E03E646AF3A8}" type="slidenum">
              <a:rPr lang="en-US"/>
              <a:pPr/>
              <a:t>14</a:t>
            </a:fld>
            <a:endParaRPr lang="en-US"/>
          </a:p>
        </p:txBody>
      </p:sp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Significance levels and error types</a:t>
            </a:r>
            <a:endParaRPr lang="sr-Latn-CS" sz="3600"/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2800" dirty="0"/>
              <a:t>The conventional compromise is to say that the difference is significant</a:t>
            </a:r>
            <a:endParaRPr lang="sr-Cyrl-CS" sz="2800" dirty="0"/>
          </a:p>
          <a:p>
            <a:pPr lvl="1">
              <a:lnSpc>
                <a:spcPct val="90000"/>
              </a:lnSpc>
            </a:pPr>
            <a:r>
              <a:rPr lang="en" sz="2400" dirty="0"/>
              <a:t>if the probability is less than 0.05</a:t>
            </a:r>
            <a:endParaRPr lang="sr-Cyrl-CS" sz="2400" dirty="0"/>
          </a:p>
          <a:p>
            <a:pPr>
              <a:lnSpc>
                <a:spcPct val="90000"/>
              </a:lnSpc>
            </a:pPr>
            <a:r>
              <a:rPr lang="en" sz="2800" dirty="0"/>
              <a:t>A probability value of about 0.05 is seen as providing evidence against the null hypothesis</a:t>
            </a:r>
            <a:endParaRPr lang="sr-Cyrl-CS" sz="2800" dirty="0"/>
          </a:p>
          <a:p>
            <a:pPr lvl="1">
              <a:lnSpc>
                <a:spcPct val="90000"/>
              </a:lnSpc>
            </a:pPr>
            <a:r>
              <a:rPr lang="en" sz="2400" dirty="0"/>
              <a:t>it gains strength as the probability decreases</a:t>
            </a:r>
            <a:endParaRPr lang="sr-Cyrl-CS" sz="2400" dirty="0"/>
          </a:p>
          <a:p>
            <a:pPr>
              <a:lnSpc>
                <a:spcPct val="90000"/>
              </a:lnSpc>
            </a:pPr>
            <a:r>
              <a:rPr lang="en" sz="2800" dirty="0"/>
              <a:t>If we decide that the difference is significant, the probability is sometimes called </a:t>
            </a:r>
            <a:r>
              <a:rPr lang="en" sz="2800" b="1" dirty="0"/>
              <a:t>the significance </a:t>
            </a:r>
            <a:r>
              <a:rPr lang="en" sz="2800" dirty="0"/>
              <a:t>level.</a:t>
            </a:r>
          </a:p>
          <a:p>
            <a:pPr lvl="1">
              <a:lnSpc>
                <a:spcPct val="90000"/>
              </a:lnSpc>
            </a:pPr>
            <a:r>
              <a:rPr lang="en" sz="2400" dirty="0"/>
              <a:t>the significance level is high if </a:t>
            </a:r>
            <a:r>
              <a:rPr lang="en" sz="2400" i="1" dirty="0"/>
              <a:t>the P </a:t>
            </a:r>
            <a:r>
              <a:rPr lang="en" sz="2400" dirty="0"/>
              <a:t>value is low</a:t>
            </a:r>
          </a:p>
        </p:txBody>
      </p:sp>
    </p:spTree>
  </p:cSld>
  <p:clrMapOvr>
    <a:masterClrMapping/>
  </p:clrMapOvr>
  <p:transition advTm="46519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8F58-8A86-4E83-AE5E-96AB55FE3E12}" type="slidenum">
              <a:rPr lang="en-US"/>
              <a:pPr/>
              <a:t>15</a:t>
            </a:fld>
            <a:endParaRPr lang="en-US"/>
          </a:p>
        </p:txBody>
      </p:sp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Significance levels and error types</a:t>
            </a:r>
            <a:endParaRPr lang="sr-Latn-CS" sz="3600"/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3000"/>
              <a:t>greater than 0.1: little or no evidence of a difference or association</a:t>
            </a:r>
          </a:p>
          <a:p>
            <a:r>
              <a:rPr lang="en" sz="3000"/>
              <a:t>Between 0.05 and 0.1: weak evidence of difference or association</a:t>
            </a:r>
          </a:p>
          <a:p>
            <a:r>
              <a:rPr lang="en" sz="3000"/>
              <a:t>between 0.01 and 0.05: evidence of difference or association</a:t>
            </a:r>
            <a:endParaRPr lang="sr-Latn-CS" sz="3000"/>
          </a:p>
          <a:p>
            <a:r>
              <a:rPr lang="en" sz="3000"/>
              <a:t>less than 0.01: strong evidence of difference or association</a:t>
            </a:r>
          </a:p>
          <a:p>
            <a:r>
              <a:rPr lang="en" sz="3000"/>
              <a:t>less than 0.001: very strong evidence of difference or association</a:t>
            </a:r>
          </a:p>
        </p:txBody>
      </p:sp>
    </p:spTree>
  </p:cSld>
  <p:clrMapOvr>
    <a:masterClrMapping/>
  </p:clrMapOvr>
  <p:transition advTm="46519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21CC-38FC-4BAA-807D-D660ABE1794D}" type="slidenum">
              <a:rPr lang="en-US"/>
              <a:pPr/>
              <a:t>16</a:t>
            </a:fld>
            <a:endParaRPr lang="en-US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One-sided and two-sided significance tests </a:t>
            </a:r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" sz="2400" dirty="0"/>
              <a:t>In the example of treating angina pectoris, the alternative hypothesis was that there was a difference in one direction or the other</a:t>
            </a:r>
          </a:p>
          <a:p>
            <a:pPr>
              <a:lnSpc>
                <a:spcPct val="95000"/>
              </a:lnSpc>
            </a:pPr>
            <a:r>
              <a:rPr lang="en" sz="2400" dirty="0"/>
              <a:t>This is called </a:t>
            </a:r>
            <a:r>
              <a:rPr lang="en" sz="2400" b="1" dirty="0"/>
              <a:t>a two-tailed test</a:t>
            </a:r>
            <a:endParaRPr lang="ru-RU" sz="2400" dirty="0"/>
          </a:p>
          <a:p>
            <a:pPr lvl="1">
              <a:lnSpc>
                <a:spcPct val="95000"/>
              </a:lnSpc>
            </a:pPr>
            <a:r>
              <a:rPr lang="en" sz="2000" dirty="0"/>
              <a:t>we use end value probabilities in both directions</a:t>
            </a:r>
          </a:p>
          <a:p>
            <a:pPr>
              <a:lnSpc>
                <a:spcPct val="95000"/>
              </a:lnSpc>
            </a:pPr>
            <a:r>
              <a:rPr lang="en" sz="2400" dirty="0"/>
              <a:t>It would be possible to have an alternative hypothesis that there was a decline in the pronetalol direction</a:t>
            </a:r>
          </a:p>
          <a:p>
            <a:pPr lvl="1">
              <a:lnSpc>
                <a:spcPct val="95000"/>
              </a:lnSpc>
            </a:pPr>
            <a:r>
              <a:rPr lang="en" sz="2000" dirty="0"/>
              <a:t>the null hypothesis would be that the number of seizures on placebo was less than or equal to the number of seizures on pronetalol</a:t>
            </a:r>
          </a:p>
          <a:p>
            <a:pPr>
              <a:lnSpc>
                <a:spcPct val="95000"/>
              </a:lnSpc>
            </a:pPr>
            <a:r>
              <a:rPr lang="en" sz="2400" dirty="0"/>
              <a:t>This would mean that </a:t>
            </a:r>
            <a:r>
              <a:rPr lang="en" sz="2400" i="1" dirty="0"/>
              <a:t>P</a:t>
            </a:r>
            <a:r>
              <a:rPr lang="en" sz="2400" dirty="0"/>
              <a:t> =0.00317, and a higher level of significance than the two-tailed test</a:t>
            </a:r>
          </a:p>
          <a:p>
            <a:pPr>
              <a:lnSpc>
                <a:spcPct val="95000"/>
              </a:lnSpc>
            </a:pPr>
            <a:r>
              <a:rPr lang="en" sz="2400" dirty="0"/>
              <a:t>This is </a:t>
            </a:r>
            <a:r>
              <a:rPr lang="en" sz="2400" b="1" dirty="0"/>
              <a:t>a one-sided </a:t>
            </a:r>
            <a:r>
              <a:rPr lang="en" sz="2400" dirty="0"/>
              <a:t>or </a:t>
            </a:r>
            <a:r>
              <a:rPr lang="en" sz="2400" b="1" dirty="0"/>
              <a:t>one-tailed test</a:t>
            </a:r>
            <a:endParaRPr lang="sr-Latn-CS" sz="2400" dirty="0"/>
          </a:p>
        </p:txBody>
      </p:sp>
    </p:spTree>
  </p:cSld>
  <p:clrMapOvr>
    <a:masterClrMapping/>
  </p:clrMapOvr>
  <p:transition advTm="46519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0B66-F5E1-49CF-A050-AA48ED4D04B8}" type="slidenum">
              <a:rPr lang="en-US"/>
              <a:pPr/>
              <a:t>17</a:t>
            </a:fld>
            <a:endParaRPr lang="en-US"/>
          </a:p>
        </p:txBody>
      </p:sp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One-sided and two-sided tests</a:t>
            </a:r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7DD0375-C371-8E2D-FC4C-9C2CC17BC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23" y="1634473"/>
            <a:ext cx="7772754" cy="323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B44E-E44C-46BA-9FB0-4FE19F64C9B0}" type="slidenum">
              <a:rPr lang="en-US"/>
              <a:pPr/>
              <a:t>18</a:t>
            </a:fld>
            <a:endParaRPr lang="en-US"/>
          </a:p>
        </p:txBody>
      </p:sp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One-sided and two-sided significance tests</a:t>
            </a:r>
            <a:endParaRPr lang="sr-Latn-CS" sz="3600" dirty="0"/>
          </a:p>
        </p:txBody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US" sz="2600" dirty="0"/>
              <a:t>In the study of the effect of the examination procedure, laparoscopy and </a:t>
            </a:r>
            <a:r>
              <a:rPr lang="en-US" sz="2600" dirty="0" err="1"/>
              <a:t>hydrotubation</a:t>
            </a:r>
            <a:endParaRPr lang="en-US" sz="2600" dirty="0"/>
          </a:p>
          <a:p>
            <a:pPr lvl="1">
              <a:lnSpc>
                <a:spcPct val="95000"/>
              </a:lnSpc>
            </a:pPr>
            <a:r>
              <a:rPr lang="en" sz="2200" dirty="0"/>
              <a:t>fertility of less fertile women, women present in the fertility clinic were examined</a:t>
            </a:r>
          </a:p>
          <a:p>
            <a:pPr>
              <a:lnSpc>
                <a:spcPct val="95000"/>
              </a:lnSpc>
            </a:pPr>
            <a:r>
              <a:rPr lang="en" sz="2600" dirty="0"/>
              <a:t>They were observed for several months during which some became pregnant</a:t>
            </a:r>
          </a:p>
          <a:p>
            <a:pPr lvl="1">
              <a:lnSpc>
                <a:spcPct val="95000"/>
              </a:lnSpc>
            </a:pPr>
            <a:r>
              <a:rPr lang="en" sz="2600" dirty="0"/>
              <a:t>before laparoscopy was performed on those who were still infertile</a:t>
            </a:r>
          </a:p>
          <a:p>
            <a:pPr>
              <a:lnSpc>
                <a:spcPct val="95000"/>
              </a:lnSpc>
            </a:pPr>
            <a:r>
              <a:rPr lang="en" sz="2600" dirty="0"/>
              <a:t>We compared the conception rate in the period before and after laparoscopy</a:t>
            </a:r>
          </a:p>
        </p:txBody>
      </p:sp>
    </p:spTree>
  </p:cSld>
  <p:clrMapOvr>
    <a:masterClrMapping/>
  </p:clrMapOvr>
  <p:transition advTm="4651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E702-38C9-4215-A523-EC44F26D2E57}" type="slidenum">
              <a:rPr lang="en-US"/>
              <a:pPr/>
              <a:t>19</a:t>
            </a:fld>
            <a:endParaRPr lang="en-US"/>
          </a:p>
        </p:txBody>
      </p:sp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One-sided and two-sided significance tests</a:t>
            </a:r>
            <a:endParaRPr lang="sr-Latn-CS" sz="3600" dirty="0"/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" sz="2800" dirty="0"/>
              <a:t>We can test the null hypothesis that the fertility rate after laparoscopy was less than or equal to that before</a:t>
            </a:r>
          </a:p>
          <a:p>
            <a:pPr lvl="1">
              <a:lnSpc>
                <a:spcPct val="95000"/>
              </a:lnSpc>
            </a:pPr>
            <a:r>
              <a:rPr lang="en" sz="2400" dirty="0"/>
              <a:t>an alternative hypothesis was that the conception rate after laparoscopy was higher than before</a:t>
            </a:r>
          </a:p>
          <a:p>
            <a:pPr>
              <a:lnSpc>
                <a:spcPct val="95000"/>
              </a:lnSpc>
            </a:pPr>
            <a:r>
              <a:rPr lang="en" sz="2800" dirty="0"/>
              <a:t>The two-sided test was inappropriate, because if laparoscopy had no effect on fertility</a:t>
            </a:r>
          </a:p>
          <a:p>
            <a:pPr lvl="1">
              <a:lnSpc>
                <a:spcPct val="95000"/>
              </a:lnSpc>
            </a:pPr>
            <a:r>
              <a:rPr lang="en" sz="2400" dirty="0"/>
              <a:t>we would expect the rate after laparoscopy to be lower</a:t>
            </a:r>
            <a:r>
              <a:rPr lang="en" sz="2400" i="1" dirty="0"/>
              <a:t>, </a:t>
            </a:r>
            <a:r>
              <a:rPr lang="en" sz="2400" dirty="0"/>
              <a:t>coincidence was not counted</a:t>
            </a:r>
          </a:p>
        </p:txBody>
      </p:sp>
    </p:spTree>
  </p:cSld>
  <p:clrMapOvr>
    <a:masterClrMapping/>
  </p:clrMapOvr>
  <p:transition advTm="46519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471A-B646-4DF3-9BB2-B19ACDF4B1B8}" type="slidenum">
              <a:rPr lang="en-US"/>
              <a:pPr/>
              <a:t>2</a:t>
            </a:fld>
            <a:endParaRPr lang="en-US"/>
          </a:p>
        </p:txBody>
      </p:sp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Hypothesis testing</a:t>
            </a:r>
            <a:endParaRPr lang="sr-Latn-CS"/>
          </a:p>
        </p:txBody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2800" dirty="0"/>
              <a:t>A test of significance allows us to measure the strength of the evidence that the data provide about the proposition of interest</a:t>
            </a:r>
            <a:endParaRPr lang="sr-Latn-CS" sz="2800" dirty="0"/>
          </a:p>
          <a:p>
            <a:pPr>
              <a:lnSpc>
                <a:spcPct val="90000"/>
              </a:lnSpc>
            </a:pPr>
            <a:r>
              <a:rPr lang="en" sz="2800" dirty="0"/>
              <a:t>We ask whether the observed difference was small enough to occur by chance, if there really was no difference in the population.</a:t>
            </a:r>
          </a:p>
          <a:p>
            <a:pPr lvl="1">
              <a:lnSpc>
                <a:spcPct val="90000"/>
              </a:lnSpc>
            </a:pPr>
            <a:r>
              <a:rPr lang="en" sz="2400" dirty="0"/>
              <a:t>and if this were the case, then the evidence in favor of a difference between treatment periods would be weak or non-existent</a:t>
            </a:r>
            <a:endParaRPr lang="sr-Cyrl-CS" sz="2400" dirty="0"/>
          </a:p>
          <a:p>
            <a:pPr lvl="1">
              <a:lnSpc>
                <a:spcPct val="90000"/>
              </a:lnSpc>
            </a:pPr>
            <a:r>
              <a:rPr lang="en" sz="2400" dirty="0"/>
              <a:t>if the difference were much larger than we expected due to chance then the evidence in favor of a real difference would be strong</a:t>
            </a:r>
          </a:p>
        </p:txBody>
      </p:sp>
    </p:spTree>
  </p:cSld>
  <p:clrMapOvr>
    <a:masterClrMapping/>
  </p:clrMapOvr>
  <p:transition advTm="46519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E7063-259F-4C6E-9587-85F488703597}" type="slidenum">
              <a:rPr lang="en-US"/>
              <a:pPr/>
              <a:t>20</a:t>
            </a:fld>
            <a:endParaRPr lang="en-US"/>
          </a:p>
        </p:txBody>
      </p:sp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Significant, real and important </a:t>
            </a:r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2800"/>
              <a:t>And if the difference is statistically significant, then it can be real, but not necessarily important</a:t>
            </a:r>
          </a:p>
          <a:p>
            <a:pPr lvl="1">
              <a:lnSpc>
                <a:spcPct val="90000"/>
              </a:lnSpc>
            </a:pPr>
            <a:r>
              <a:rPr lang="en" sz="2400"/>
              <a:t>the effect of blood pressure medicine</a:t>
            </a:r>
          </a:p>
          <a:p>
            <a:pPr lvl="1">
              <a:lnSpc>
                <a:spcPct val="90000"/>
              </a:lnSpc>
            </a:pPr>
            <a:r>
              <a:rPr lang="en" sz="2400"/>
              <a:t>the drug raises blood pressure by about 1 mmHg , and that is significant</a:t>
            </a:r>
          </a:p>
          <a:p>
            <a:pPr lvl="1">
              <a:lnSpc>
                <a:spcPct val="90000"/>
              </a:lnSpc>
            </a:pPr>
            <a:r>
              <a:rPr lang="en" sz="2400"/>
              <a:t>an increase in blood pressure of 1 mmHg is not clinically important, so although it may exist , it is not significant</a:t>
            </a:r>
          </a:p>
          <a:p>
            <a:pPr lvl="1">
              <a:lnSpc>
                <a:spcPct val="90000"/>
              </a:lnSpc>
            </a:pPr>
            <a:r>
              <a:rPr lang="en" sz="2400"/>
              <a:t>it is statistically significant, and real, but not important</a:t>
            </a:r>
          </a:p>
          <a:p>
            <a:pPr>
              <a:lnSpc>
                <a:spcPct val="90000"/>
              </a:lnSpc>
            </a:pPr>
            <a:r>
              <a:rPr lang="en" sz="2800"/>
              <a:t>If the difference is not statistically significant, it may still be real</a:t>
            </a:r>
          </a:p>
        </p:txBody>
      </p:sp>
    </p:spTree>
  </p:cSld>
  <p:clrMapOvr>
    <a:masterClrMapping/>
  </p:clrMapOvr>
  <p:transition advTm="46519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A9A6-2159-423C-B3DF-F45BCF77D141}" type="slidenum">
              <a:rPr lang="en-US"/>
              <a:pPr/>
              <a:t>21</a:t>
            </a:fld>
            <a:endParaRPr lang="en-US"/>
          </a:p>
        </p:txBody>
      </p:sp>
      <p:sp>
        <p:nvSpPr>
          <p:cNvPr id="94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Significant, real and important</a:t>
            </a:r>
            <a:endParaRPr lang="sr-Latn-CS"/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6850"/>
            <a:ext cx="8229600" cy="4868863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" sz="2200" dirty="0"/>
              <a:t>Kerrigan </a:t>
            </a:r>
            <a:r>
              <a:rPr lang="en" sz="2200" i="1" dirty="0"/>
              <a:t>et al </a:t>
            </a:r>
            <a:r>
              <a:rPr lang="en" sz="2200" dirty="0"/>
              <a:t>(1993) assessed the effects of different levels of information on anxiety in patients who knew they were about to undergo surgery.</a:t>
            </a:r>
          </a:p>
          <a:p>
            <a:pPr lvl="1">
              <a:lnSpc>
                <a:spcPct val="95000"/>
              </a:lnSpc>
            </a:pPr>
            <a:r>
              <a:rPr lang="en" sz="1800" dirty="0"/>
              <a:t>they calculated tests for mean change in the score of concern for each group separately </a:t>
            </a:r>
            <a:endParaRPr lang="sr-Cyrl-CS" sz="2000" dirty="0"/>
          </a:p>
          <a:p>
            <a:pPr>
              <a:lnSpc>
                <a:spcPct val="95000"/>
              </a:lnSpc>
            </a:pPr>
            <a:r>
              <a:rPr lang="en" sz="2200" dirty="0"/>
              <a:t>Of the group that was given detailed information, the change in the mean of concern was not significant</a:t>
            </a:r>
            <a:endParaRPr lang="sr-Cyrl-CS" sz="2200" dirty="0"/>
          </a:p>
          <a:p>
            <a:pPr marL="457200" lvl="1" indent="0">
              <a:lnSpc>
                <a:spcPct val="95000"/>
              </a:lnSpc>
              <a:buNone/>
            </a:pPr>
            <a:r>
              <a:rPr lang="en" sz="2000" dirty="0"/>
              <a:t>-(</a:t>
            </a:r>
            <a:r>
              <a:rPr lang="en" sz="2000" i="1" dirty="0"/>
              <a:t>P</a:t>
            </a:r>
            <a:r>
              <a:rPr lang="en" sz="2000" dirty="0"/>
              <a:t> =0.02 ), incorrectly interpreted as "no change"</a:t>
            </a:r>
            <a:endParaRPr lang="sr-Cyrl-CS" sz="2000" dirty="0"/>
          </a:p>
          <a:p>
            <a:pPr>
              <a:lnSpc>
                <a:spcPct val="95000"/>
              </a:lnSpc>
            </a:pPr>
            <a:r>
              <a:rPr lang="en" sz="2200" dirty="0"/>
              <a:t>For the second group , the reduction in anxiety was significant</a:t>
            </a:r>
            <a:endParaRPr lang="sr-Cyrl-CS" sz="2200" dirty="0"/>
          </a:p>
          <a:p>
            <a:pPr marL="457200" lvl="1" indent="0">
              <a:lnSpc>
                <a:spcPct val="95000"/>
              </a:lnSpc>
              <a:buNone/>
            </a:pPr>
            <a:r>
              <a:rPr lang="en" sz="2000" dirty="0"/>
              <a:t>-(</a:t>
            </a:r>
            <a:r>
              <a:rPr lang="en" sz="2000" i="1" dirty="0"/>
              <a:t>P</a:t>
            </a:r>
            <a:r>
              <a:rPr lang="en" sz="2000" dirty="0"/>
              <a:t> =0.01 )</a:t>
            </a:r>
            <a:endParaRPr lang="sr-Cyrl-CS" sz="2000" dirty="0"/>
          </a:p>
          <a:p>
            <a:pPr>
              <a:lnSpc>
                <a:spcPct val="95000"/>
              </a:lnSpc>
            </a:pPr>
            <a:r>
              <a:rPr lang="en" sz="2200" dirty="0"/>
              <a:t>They concluded that there was a difference between the two groups because the change was significant</a:t>
            </a:r>
            <a:endParaRPr lang="sr-Cyrl-CS" sz="2200" dirty="0"/>
          </a:p>
          <a:p>
            <a:pPr lvl="1">
              <a:lnSpc>
                <a:spcPct val="95000"/>
              </a:lnSpc>
            </a:pPr>
            <a:r>
              <a:rPr lang="en" sz="2000" dirty="0"/>
              <a:t>in one group, but not in the other group</a:t>
            </a:r>
            <a:endParaRPr lang="sr-Cyrl-CS" sz="2000" dirty="0"/>
          </a:p>
          <a:p>
            <a:pPr lvl="1">
              <a:lnSpc>
                <a:spcPct val="95000"/>
              </a:lnSpc>
            </a:pPr>
            <a:r>
              <a:rPr lang="en-US" sz="2000" dirty="0"/>
              <a:t>I</a:t>
            </a:r>
            <a:r>
              <a:rPr lang="en" sz="2000" dirty="0"/>
              <a:t>t is not correct</a:t>
            </a:r>
            <a:endParaRPr lang="sr-Latn-CS" sz="2000" dirty="0"/>
          </a:p>
        </p:txBody>
      </p:sp>
    </p:spTree>
  </p:cSld>
  <p:clrMapOvr>
    <a:masterClrMapping/>
  </p:clrMapOvr>
  <p:transition advTm="46519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8A45-95B8-4E22-8C38-B5CECEF935C7}" type="slidenum">
              <a:rPr lang="en-US"/>
              <a:pPr/>
              <a:t>22</a:t>
            </a:fld>
            <a:endParaRPr lang="en-US"/>
          </a:p>
        </p:txBody>
      </p:sp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Significant, real and important</a:t>
            </a:r>
            <a:endParaRPr lang="sr-Latn-CS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600" dirty="0"/>
              <a:t>An alternative analysis tests the null hypothesis after adjusting for the initial score </a:t>
            </a:r>
            <a:endParaRPr lang="sr-Cyrl-CS" sz="2600" dirty="0"/>
          </a:p>
          <a:p>
            <a:pPr lvl="1"/>
            <a:r>
              <a:rPr lang="en" sz="2200" dirty="0"/>
              <a:t>the mean score of concern is the same in both groups of patients</a:t>
            </a:r>
            <a:endParaRPr lang="sr-Cyrl-CS" sz="2200" dirty="0"/>
          </a:p>
          <a:p>
            <a:r>
              <a:rPr lang="en" sz="2600" dirty="0"/>
              <a:t>This showed a significantly higher mean score in the group that was informed in detail (Bland and Altman 1993) </a:t>
            </a:r>
            <a:endParaRPr lang="sr-Cyrl-CS" sz="2600" dirty="0"/>
          </a:p>
          <a:p>
            <a:r>
              <a:rPr lang="en" sz="2600" dirty="0"/>
              <a:t>Testing within each group separately is essentially the same error as</a:t>
            </a:r>
            <a:endParaRPr lang="sr-Cyrl-CS" sz="2600" dirty="0"/>
          </a:p>
          <a:p>
            <a:pPr lvl="1"/>
            <a:r>
              <a:rPr lang="en" sz="2200" dirty="0"/>
              <a:t>calculation of confidence intervals for each group separately </a:t>
            </a:r>
          </a:p>
        </p:txBody>
      </p:sp>
    </p:spTree>
  </p:cSld>
  <p:clrMapOvr>
    <a:masterClrMapping/>
  </p:clrMapOvr>
  <p:transition advTm="46519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5421-1A40-4324-97B0-FD522B1E3111}" type="slidenum">
              <a:rPr lang="en-US"/>
              <a:pPr/>
              <a:t>23</a:t>
            </a:fld>
            <a:endParaRPr lang="en-US"/>
          </a:p>
        </p:txBody>
      </p:sp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 </a:t>
            </a:r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60488"/>
            <a:ext cx="8229600" cy="487045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" sz="2800" dirty="0"/>
              <a:t>If we have two samples of size </a:t>
            </a:r>
            <a:r>
              <a:rPr lang="en" sz="2800" i="1" dirty="0"/>
              <a:t>n </a:t>
            </a:r>
            <a:r>
              <a:rPr lang="en" sz="2800" baseline="-25000" dirty="0"/>
              <a:t>1</a:t>
            </a:r>
            <a:r>
              <a:rPr lang="en" sz="2800" dirty="0"/>
              <a:t> and </a:t>
            </a:r>
            <a:r>
              <a:rPr lang="en" sz="2800" i="1" dirty="0"/>
              <a:t>n </a:t>
            </a:r>
            <a:r>
              <a:rPr lang="en" sz="2800" baseline="-25000" dirty="0"/>
              <a:t>2 </a:t>
            </a:r>
            <a:r>
              <a:rPr lang="en" sz="2800" dirty="0"/>
              <a:t>, with sample means     and      with standard errors </a:t>
            </a:r>
            <a:r>
              <a:rPr lang="en" sz="2800" i="1" dirty="0"/>
              <a:t>SE</a:t>
            </a:r>
            <a:r>
              <a:rPr lang="en" sz="2800" baseline="-25000" dirty="0"/>
              <a:t>1</a:t>
            </a:r>
            <a:r>
              <a:rPr lang="en" sz="2800" dirty="0"/>
              <a:t> and </a:t>
            </a:r>
            <a:r>
              <a:rPr lang="en" sz="2800" i="1" dirty="0"/>
              <a:t>SE</a:t>
            </a:r>
            <a:r>
              <a:rPr lang="en" sz="2800" baseline="-25000" dirty="0"/>
              <a:t>2 </a:t>
            </a:r>
            <a:r>
              <a:rPr lang="en" sz="2800" dirty="0"/>
              <a:t>,the standard error of the prediction of the difference            is</a:t>
            </a:r>
          </a:p>
          <a:p>
            <a:pPr>
              <a:lnSpc>
                <a:spcPct val="95000"/>
              </a:lnSpc>
            </a:pPr>
            <a:endParaRPr lang="sr-Cyrl-CS" sz="2800" dirty="0"/>
          </a:p>
          <a:p>
            <a:pPr>
              <a:lnSpc>
                <a:spcPct val="95000"/>
              </a:lnSpc>
            </a:pPr>
            <a:endParaRPr lang="sr-Cyrl-CS" sz="2800" dirty="0"/>
          </a:p>
          <a:p>
            <a:pPr>
              <a:lnSpc>
                <a:spcPct val="95000"/>
              </a:lnSpc>
            </a:pPr>
            <a:r>
              <a:rPr lang="en" sz="2800" i="1" dirty="0"/>
              <a:t>If values of n</a:t>
            </a:r>
            <a:r>
              <a:rPr lang="en" sz="2800" baseline="-25000" dirty="0"/>
              <a:t>1</a:t>
            </a:r>
            <a:r>
              <a:rPr lang="en" sz="2800" dirty="0"/>
              <a:t> and </a:t>
            </a:r>
            <a:r>
              <a:rPr lang="en" sz="2800" i="1" dirty="0"/>
              <a:t>n</a:t>
            </a:r>
            <a:r>
              <a:rPr lang="en" sz="2800" baseline="-25000" dirty="0"/>
              <a:t>2</a:t>
            </a:r>
            <a:r>
              <a:rPr lang="en" sz="2800" dirty="0"/>
              <a:t> are great ,              will be from the Normal distribution with mean</a:t>
            </a:r>
          </a:p>
          <a:p>
            <a:pPr lvl="1">
              <a:lnSpc>
                <a:spcPct val="95000"/>
              </a:lnSpc>
            </a:pPr>
            <a:r>
              <a:rPr lang="en" sz="2400" dirty="0"/>
              <a:t>population difference and</a:t>
            </a:r>
            <a:endParaRPr lang="sr-Cyrl-CS" sz="2400" dirty="0"/>
          </a:p>
          <a:p>
            <a:pPr lvl="1">
              <a:lnSpc>
                <a:spcPct val="95000"/>
              </a:lnSpc>
            </a:pPr>
            <a:r>
              <a:rPr lang="en" sz="2400" dirty="0"/>
              <a:t>its standard deviation is well predicted by predicting the standard error  </a:t>
            </a:r>
            <a:endParaRPr lang="sr-Latn-CS" sz="2400" dirty="0"/>
          </a:p>
        </p:txBody>
      </p:sp>
      <p:sp>
        <p:nvSpPr>
          <p:cNvPr id="946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887875"/>
              </p:ext>
            </p:extLst>
          </p:nvPr>
        </p:nvGraphicFramePr>
        <p:xfrm>
          <a:off x="3195873" y="1726407"/>
          <a:ext cx="546100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5713" imgH="190335" progId="Equation.3">
                  <p:embed/>
                </p:oleObj>
              </mc:Choice>
              <mc:Fallback>
                <p:oleObj name="Equation" r:id="rId3" imgW="215713" imgH="190335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5873" y="1726407"/>
                        <a:ext cx="546100" cy="47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82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5928377"/>
              </p:ext>
            </p:extLst>
          </p:nvPr>
        </p:nvGraphicFramePr>
        <p:xfrm>
          <a:off x="4328319" y="1758165"/>
          <a:ext cx="455612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77646" imgH="190335" progId="Equation.3">
                  <p:embed/>
                </p:oleObj>
              </mc:Choice>
              <mc:Fallback>
                <p:oleObj name="Equation" r:id="rId5" imgW="177646" imgH="190335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8319" y="1758165"/>
                        <a:ext cx="455612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84" name="Rectangle 8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5" name="Object 9"/>
          <p:cNvGraphicFramePr>
            <a:graphicFrameLocks noChangeAspect="1"/>
          </p:cNvGraphicFramePr>
          <p:nvPr/>
        </p:nvGraphicFramePr>
        <p:xfrm>
          <a:off x="1046163" y="3216275"/>
          <a:ext cx="2506662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774364" imgH="266584" progId="Equation.3">
                  <p:embed/>
                </p:oleObj>
              </mc:Choice>
              <mc:Fallback>
                <p:oleObj name="Equation" r:id="rId7" imgW="774364" imgH="266584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6163" y="3216275"/>
                        <a:ext cx="2506662" cy="86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86" name="Rectangle 10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5217989"/>
              </p:ext>
            </p:extLst>
          </p:nvPr>
        </p:nvGraphicFramePr>
        <p:xfrm>
          <a:off x="5105400" y="2578227"/>
          <a:ext cx="110648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431613" imgH="190417" progId="Equation.3">
                  <p:embed/>
                </p:oleObj>
              </mc:Choice>
              <mc:Fallback>
                <p:oleObj name="Equation" r:id="rId9" imgW="431613" imgH="190417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578227"/>
                        <a:ext cx="1106488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445273"/>
              </p:ext>
            </p:extLst>
          </p:nvPr>
        </p:nvGraphicFramePr>
        <p:xfrm>
          <a:off x="6034087" y="3976020"/>
          <a:ext cx="12223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431613" imgH="190417" progId="Equation.3">
                  <p:embed/>
                </p:oleObj>
              </mc:Choice>
              <mc:Fallback>
                <p:oleObj name="Equation" r:id="rId11" imgW="431613" imgH="190417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4087" y="3976020"/>
                        <a:ext cx="1222375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9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344436"/>
              </p:ext>
            </p:extLst>
          </p:nvPr>
        </p:nvGraphicFramePr>
        <p:xfrm>
          <a:off x="7102475" y="4494017"/>
          <a:ext cx="100647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380835" imgH="190417" progId="Equation.3">
                  <p:embed/>
                </p:oleObj>
              </mc:Choice>
              <mc:Fallback>
                <p:oleObj name="Equation" r:id="rId13" imgW="380835" imgH="190417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2475" y="4494017"/>
                        <a:ext cx="1006475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438E4-21A7-4230-A97B-969EECF5C870}" type="slidenum">
              <a:rPr lang="en-US"/>
              <a:pPr/>
              <a:t>24</a:t>
            </a:fld>
            <a:endParaRPr lang="en-US"/>
          </a:p>
        </p:txBody>
      </p:sp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</a:t>
            </a:r>
            <a:endParaRPr lang="sr-Latn-CS" sz="3600"/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231188" cy="4725988"/>
          </a:xfrm>
        </p:spPr>
        <p:txBody>
          <a:bodyPr/>
          <a:lstStyle/>
          <a:p>
            <a:r>
              <a:rPr lang="en" sz="2600"/>
              <a:t>Confidence interval for the difference between the means</a:t>
            </a:r>
            <a:endParaRPr lang="sr-Cyrl-CS" sz="2600"/>
          </a:p>
          <a:p>
            <a:endParaRPr lang="sr-Cyrl-CS" sz="2600"/>
          </a:p>
          <a:p>
            <a:pPr>
              <a:spcBef>
                <a:spcPct val="30000"/>
              </a:spcBef>
            </a:pPr>
            <a:r>
              <a:rPr lang="en" sz="2600"/>
              <a:t>We can use it to perform a significance test of the null hypothesis, that the difference between the means is zero</a:t>
            </a:r>
          </a:p>
          <a:p>
            <a:r>
              <a:rPr lang="en" sz="2600"/>
              <a:t>If the confidence interval includes zero</a:t>
            </a:r>
          </a:p>
          <a:p>
            <a:pPr lvl="1"/>
            <a:r>
              <a:rPr lang="en" sz="2200"/>
              <a:t>the probability of obtaining such final data if the null hypothesis was correct is greater than 0.05 (ie 1- 0.95)</a:t>
            </a:r>
          </a:p>
          <a:p>
            <a:r>
              <a:rPr lang="en" sz="2600"/>
              <a:t>If </a:t>
            </a:r>
            <a:r>
              <a:rPr lang="en" sz="2500"/>
              <a:t>the confidence interval </a:t>
            </a:r>
            <a:r>
              <a:rPr lang="en" sz="2600"/>
              <a:t>excludes zero</a:t>
            </a:r>
          </a:p>
          <a:p>
            <a:pPr lvl="1"/>
            <a:r>
              <a:rPr lang="en" sz="2200"/>
              <a:t>the probability of such final data under the null hypothesis is less than 0.05 and the difference is significant  </a:t>
            </a:r>
          </a:p>
        </p:txBody>
      </p:sp>
      <p:graphicFrame>
        <p:nvGraphicFramePr>
          <p:cNvPr id="948228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86895366"/>
              </p:ext>
            </p:extLst>
          </p:nvPr>
        </p:nvGraphicFramePr>
        <p:xfrm>
          <a:off x="107778" y="2064710"/>
          <a:ext cx="8316912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753279" imgH="342706" progId="Word.Document.8">
                  <p:embed/>
                </p:oleObj>
              </mc:Choice>
              <mc:Fallback>
                <p:oleObj name="Document" r:id="rId3" imgW="5753279" imgH="342706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-4985" r="36061"/>
                      <a:stretch>
                        <a:fillRect/>
                      </a:stretch>
                    </p:blipFill>
                    <p:spPr bwMode="auto">
                      <a:xfrm>
                        <a:off x="107778" y="2064710"/>
                        <a:ext cx="8316912" cy="814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743EB-A4FF-4988-8FA6-58AA20369922}" type="slidenum">
              <a:rPr lang="en-US"/>
              <a:pPr/>
              <a:t>25</a:t>
            </a:fld>
            <a:endParaRPr lang="en-US"/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</a:t>
            </a:r>
            <a:endParaRPr lang="sr-Latn-CS" sz="3600"/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800" dirty="0"/>
              <a:t>Another way is to note that </a:t>
            </a:r>
            <a:endParaRPr lang="sr-Cyrl-CS" sz="2800" dirty="0"/>
          </a:p>
          <a:p>
            <a:endParaRPr lang="sr-Cyrl-CS" sz="2800" dirty="0"/>
          </a:p>
          <a:p>
            <a:endParaRPr lang="sr-Cyrl-CS" sz="2800" dirty="0"/>
          </a:p>
          <a:p>
            <a:pPr>
              <a:spcBef>
                <a:spcPct val="100000"/>
              </a:spcBef>
            </a:pPr>
            <a:r>
              <a:rPr lang="en" sz="2800" dirty="0"/>
              <a:t>from the Standardized Normal distribution , ie . mean 0 and variance 1</a:t>
            </a:r>
            <a:endParaRPr lang="sr-Cyrl-CS" sz="2800" dirty="0"/>
          </a:p>
          <a:p>
            <a:r>
              <a:rPr lang="en" sz="2800" dirty="0"/>
              <a:t>According to the null hypothesis that µ</a:t>
            </a:r>
            <a:r>
              <a:rPr lang="en" sz="2800" baseline="-25000" dirty="0"/>
              <a:t>1 </a:t>
            </a:r>
            <a:r>
              <a:rPr lang="en" sz="2800" dirty="0"/>
              <a:t>- µ </a:t>
            </a:r>
            <a:r>
              <a:rPr lang="en" sz="2800" baseline="-25000" dirty="0"/>
              <a:t>2 </a:t>
            </a:r>
            <a:r>
              <a:rPr lang="en" sz="2800" dirty="0"/>
              <a:t>= 0 or µ</a:t>
            </a:r>
            <a:r>
              <a:rPr lang="en" sz="2800" baseline="-25000" dirty="0"/>
              <a:t>1 </a:t>
            </a:r>
            <a:r>
              <a:rPr lang="en" sz="2800" dirty="0"/>
              <a:t>= µ</a:t>
            </a:r>
            <a:r>
              <a:rPr lang="en" sz="2800" baseline="-25000" dirty="0"/>
              <a:t>2 </a:t>
            </a:r>
            <a:r>
              <a:rPr lang="en" sz="2800" dirty="0"/>
              <a:t>-0,</a:t>
            </a:r>
          </a:p>
          <a:p>
            <a:endParaRPr lang="sr-Cyrl-CS" sz="2800" dirty="0"/>
          </a:p>
          <a:p>
            <a:pPr>
              <a:buFontTx/>
              <a:buNone/>
            </a:pPr>
            <a:r>
              <a:rPr lang="en" sz="2800" dirty="0"/>
              <a:t>(</a:t>
            </a:r>
            <a:r>
              <a:rPr lang="en" sz="2800" b="1" dirty="0"/>
              <a:t>test statistic</a:t>
            </a:r>
            <a:r>
              <a:rPr lang="en" sz="2800" dirty="0"/>
              <a:t>)</a:t>
            </a:r>
            <a:endParaRPr lang="sr-Latn-CS" sz="2800" dirty="0"/>
          </a:p>
        </p:txBody>
      </p:sp>
      <p:sp>
        <p:nvSpPr>
          <p:cNvPr id="950276" name="Rectangle 4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0277" name="Object 5"/>
          <p:cNvGraphicFramePr>
            <a:graphicFrameLocks noChangeAspect="1"/>
          </p:cNvGraphicFramePr>
          <p:nvPr/>
        </p:nvGraphicFramePr>
        <p:xfrm>
          <a:off x="1109663" y="2112963"/>
          <a:ext cx="3227387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82700" imgH="469900" progId="Equation.3">
                  <p:embed/>
                </p:oleObj>
              </mc:Choice>
              <mc:Fallback>
                <p:oleObj name="Equation" r:id="rId3" imgW="1282700" imgH="4699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663" y="2112963"/>
                        <a:ext cx="3227387" cy="1171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0278" name="Rectangle 6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027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860960"/>
              </p:ext>
            </p:extLst>
          </p:nvPr>
        </p:nvGraphicFramePr>
        <p:xfrm>
          <a:off x="2832100" y="4998244"/>
          <a:ext cx="255270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90170" imgH="469696" progId="Equation.3">
                  <p:embed/>
                </p:oleObj>
              </mc:Choice>
              <mc:Fallback>
                <p:oleObj name="Equation" r:id="rId5" imgW="990170" imgH="469696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100" y="4998244"/>
                        <a:ext cx="2552700" cy="120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FA07F-601B-42F1-B380-C7B6BBFFEA97}" type="slidenum">
              <a:rPr lang="en-US"/>
              <a:pPr/>
              <a:t>26</a:t>
            </a:fld>
            <a:endParaRPr lang="en-US"/>
          </a:p>
        </p:txBody>
      </p:sp>
      <p:sp>
        <p:nvSpPr>
          <p:cNvPr id="95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</a:t>
            </a:r>
            <a:endParaRPr lang="sr-Latn-CS" sz="3600"/>
          </a:p>
        </p:txBody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3000" dirty="0"/>
              <a:t>92 children were reported to cough during the day or night, and</a:t>
            </a:r>
            <a:endParaRPr lang="sr-Latn-CS" sz="3000" dirty="0"/>
          </a:p>
          <a:p>
            <a:pPr lvl="1"/>
            <a:r>
              <a:rPr lang="en" sz="2600" dirty="0"/>
              <a:t>their mean PEFR (</a:t>
            </a:r>
            <a:r>
              <a:rPr lang="en" sz="2600" i="1" dirty="0"/>
              <a:t>Peak Expiratory Flow Rate</a:t>
            </a:r>
            <a:r>
              <a:rPr lang="en" sz="2600" dirty="0"/>
              <a:t>) was 294.8 liters/min</a:t>
            </a:r>
          </a:p>
          <a:p>
            <a:pPr lvl="1"/>
            <a:r>
              <a:rPr lang="en" sz="2600" dirty="0"/>
              <a:t>with a standard deviation of 57.1 liters/min</a:t>
            </a:r>
          </a:p>
          <a:p>
            <a:r>
              <a:rPr lang="en" sz="3000" dirty="0"/>
              <a:t>1,643 children were reported to have no symptoms, and</a:t>
            </a:r>
            <a:endParaRPr lang="sr-Latn-CS" sz="3000" dirty="0"/>
          </a:p>
          <a:p>
            <a:pPr lvl="1"/>
            <a:r>
              <a:rPr lang="en" sz="2600" dirty="0"/>
              <a:t>their mean PEFR was 313.6 liters/min</a:t>
            </a:r>
          </a:p>
          <a:p>
            <a:pPr lvl="1"/>
            <a:r>
              <a:rPr lang="en" sz="2600" dirty="0"/>
              <a:t>with a standard deviation of 55.2 liters/min</a:t>
            </a:r>
          </a:p>
        </p:txBody>
      </p:sp>
    </p:spTree>
  </p:cSld>
  <p:clrMapOvr>
    <a:masterClrMapping/>
  </p:clrMapOvr>
  <p:transition advTm="46519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842A-0836-4D28-81DF-B49AFDA2EE9D}" type="slidenum">
              <a:rPr lang="en-US"/>
              <a:pPr/>
              <a:t>27</a:t>
            </a:fld>
            <a:endParaRPr lang="en-US"/>
          </a:p>
        </p:txBody>
      </p:sp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</a:t>
            </a:r>
            <a:endParaRPr lang="sr-Latn-CS" sz="3600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sz="2800"/>
          </a:p>
          <a:p>
            <a:endParaRPr lang="sr-Latn-CS" sz="2800"/>
          </a:p>
          <a:p>
            <a:r>
              <a:rPr lang="en" sz="2800"/>
              <a:t>The difference between these two groups is</a:t>
            </a:r>
            <a:endParaRPr lang="sr-Latn-CS" sz="2800"/>
          </a:p>
          <a:p>
            <a:endParaRPr lang="sr-Latn-CS" sz="2800"/>
          </a:p>
          <a:p>
            <a:r>
              <a:rPr lang="en" sz="2800"/>
              <a:t>The standard error of the difference is</a:t>
            </a:r>
            <a:endParaRPr lang="sr-Latn-CS" sz="2800"/>
          </a:p>
          <a:p>
            <a:endParaRPr lang="sr-Latn-CS" sz="2800"/>
          </a:p>
          <a:p>
            <a:endParaRPr lang="sr-Latn-CS" sz="2800"/>
          </a:p>
          <a:p>
            <a:r>
              <a:rPr lang="en" sz="2800"/>
              <a:t>The test statistic is</a:t>
            </a:r>
            <a:endParaRPr lang="sr-Latn-CS" sz="2800"/>
          </a:p>
        </p:txBody>
      </p:sp>
      <p:sp>
        <p:nvSpPr>
          <p:cNvPr id="954372" name="Rectangle 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73" name="Object 5"/>
          <p:cNvGraphicFramePr>
            <a:graphicFrameLocks noChangeAspect="1"/>
          </p:cNvGraphicFramePr>
          <p:nvPr/>
        </p:nvGraphicFramePr>
        <p:xfrm>
          <a:off x="822325" y="1565275"/>
          <a:ext cx="3830638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76400" imgH="457200" progId="Equation.3">
                  <p:embed/>
                </p:oleObj>
              </mc:Choice>
              <mc:Fallback>
                <p:oleObj name="Equation" r:id="rId3" imgW="1676400" imgH="457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325" y="1565275"/>
                        <a:ext cx="3830638" cy="1044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43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75" name="Object 7"/>
          <p:cNvGraphicFramePr>
            <a:graphicFrameLocks noChangeAspect="1"/>
          </p:cNvGraphicFramePr>
          <p:nvPr/>
        </p:nvGraphicFramePr>
        <p:xfrm>
          <a:off x="5049838" y="1577975"/>
          <a:ext cx="3598862" cy="95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727200" imgH="457200" progId="Equation.3">
                  <p:embed/>
                </p:oleObj>
              </mc:Choice>
              <mc:Fallback>
                <p:oleObj name="Equation" r:id="rId5" imgW="1727200" imgH="457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9838" y="1577975"/>
                        <a:ext cx="3598862" cy="954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4376" name="Rectangle 8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77" name="Object 9"/>
          <p:cNvGraphicFramePr>
            <a:graphicFrameLocks noChangeAspect="1"/>
          </p:cNvGraphicFramePr>
          <p:nvPr/>
        </p:nvGraphicFramePr>
        <p:xfrm>
          <a:off x="981075" y="3065463"/>
          <a:ext cx="4603750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765300" imgH="190500" progId="Equation.3">
                  <p:embed/>
                </p:oleObj>
              </mc:Choice>
              <mc:Fallback>
                <p:oleObj name="Equation" r:id="rId7" imgW="1765300" imgH="1905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3065463"/>
                        <a:ext cx="4603750" cy="496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4378" name="Rectangle 1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79" name="Object 11"/>
          <p:cNvGraphicFramePr>
            <a:graphicFrameLocks noChangeAspect="1"/>
          </p:cNvGraphicFramePr>
          <p:nvPr/>
        </p:nvGraphicFramePr>
        <p:xfrm>
          <a:off x="1044575" y="4154488"/>
          <a:ext cx="6111875" cy="1004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781300" imgH="457200" progId="Equation.3">
                  <p:embed/>
                </p:oleObj>
              </mc:Choice>
              <mc:Fallback>
                <p:oleObj name="Equation" r:id="rId9" imgW="2781300" imgH="457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575" y="4154488"/>
                        <a:ext cx="6111875" cy="1004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4380" name="Rectangle 12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81" name="Object 13"/>
          <p:cNvGraphicFramePr>
            <a:graphicFrameLocks noChangeAspect="1"/>
          </p:cNvGraphicFramePr>
          <p:nvPr/>
        </p:nvGraphicFramePr>
        <p:xfrm>
          <a:off x="1058863" y="5567363"/>
          <a:ext cx="3462337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562100" imgH="419100" progId="Equation.3">
                  <p:embed/>
                </p:oleObj>
              </mc:Choice>
              <mc:Fallback>
                <p:oleObj name="Equation" r:id="rId11" imgW="1562100" imgH="4191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8863" y="5567363"/>
                        <a:ext cx="3462337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498D-B482-4261-B912-23F500F75788}" type="slidenum">
              <a:rPr lang="en-US"/>
              <a:pPr/>
              <a:t>28</a:t>
            </a:fld>
            <a:endParaRPr lang="en-US"/>
          </a:p>
        </p:txBody>
      </p:sp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</a:t>
            </a:r>
            <a:endParaRPr lang="sr-Latn-CS" sz="3600"/>
          </a:p>
        </p:txBody>
      </p:sp>
      <p:graphicFrame>
        <p:nvGraphicFramePr>
          <p:cNvPr id="956419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2154726"/>
              </p:ext>
            </p:extLst>
          </p:nvPr>
        </p:nvGraphicFramePr>
        <p:xfrm>
          <a:off x="1285875" y="1366838"/>
          <a:ext cx="6238875" cy="499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502006" imgH="5209269" progId="Word.Document.8">
                  <p:embed/>
                </p:oleObj>
              </mc:Choice>
              <mc:Fallback>
                <p:oleObj name="Document" r:id="rId3" imgW="6502006" imgH="5209269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4401"/>
                      <a:stretch>
                        <a:fillRect/>
                      </a:stretch>
                    </p:blipFill>
                    <p:spPr bwMode="auto">
                      <a:xfrm>
                        <a:off x="1285875" y="1366838"/>
                        <a:ext cx="6238875" cy="499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7192-8B39-4CD3-8BB2-07BD6D066607}" type="slidenum">
              <a:rPr lang="en-US"/>
              <a:pPr/>
              <a:t>29</a:t>
            </a:fld>
            <a:endParaRPr lang="en-US"/>
          </a:p>
        </p:txBody>
      </p:sp>
      <p:sp>
        <p:nvSpPr>
          <p:cNvPr id="95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</a:t>
            </a:r>
            <a:endParaRPr lang="sr-Latn-CS" sz="3600"/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/>
              <a:t>Under the null hypothesis this observation is from the Standardized Normal distribution</a:t>
            </a:r>
          </a:p>
          <a:p>
            <a:pPr lvl="1"/>
            <a:r>
              <a:rPr lang="en" i="1"/>
              <a:t>P </a:t>
            </a:r>
            <a:r>
              <a:rPr lang="en"/>
              <a:t>&lt;0.01 </a:t>
            </a:r>
            <a:endParaRPr lang="en-US"/>
          </a:p>
          <a:p>
            <a:r>
              <a:rPr lang="en"/>
              <a:t>And if the null hypothesis is correct, the data we obtained would not be possible</a:t>
            </a:r>
          </a:p>
          <a:p>
            <a:r>
              <a:rPr lang="en"/>
              <a:t>Children who cough during the day or night</a:t>
            </a:r>
          </a:p>
          <a:p>
            <a:pPr lvl="1"/>
            <a:r>
              <a:rPr lang="en"/>
              <a:t>have a lower PEFR than other children</a:t>
            </a:r>
            <a:endParaRPr lang="sr-Latn-CS"/>
          </a:p>
        </p:txBody>
      </p:sp>
    </p:spTree>
  </p:cSld>
  <p:clrMapOvr>
    <a:masterClrMapping/>
  </p:clrMapOvr>
  <p:transition advTm="4651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13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3C27-BA9C-42CD-B3AE-78882CFCB7E4}" type="slidenum">
              <a:rPr lang="en-US"/>
              <a:pPr/>
              <a:t>3</a:t>
            </a:fld>
            <a:endParaRPr lang="en-US"/>
          </a:p>
        </p:txBody>
      </p:sp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800" dirty="0"/>
              <a:t>Questioning pronethalol (</a:t>
            </a:r>
            <a:r>
              <a:rPr lang="en" sz="2800" i="1" dirty="0"/>
              <a:t>pronethalol </a:t>
            </a:r>
            <a:r>
              <a:rPr lang="en" sz="2800" dirty="0"/>
              <a:t>) for the prevention of angina pectoris</a:t>
            </a:r>
            <a:endParaRPr lang="sr-Latn-CS" sz="2800" dirty="0"/>
          </a:p>
        </p:txBody>
      </p:sp>
      <p:graphicFrame>
        <p:nvGraphicFramePr>
          <p:cNvPr id="905219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216150" y="1376363"/>
          <a:ext cx="4830763" cy="509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79041" imgH="6413207" progId="Word.Document.8">
                  <p:embed/>
                </p:oleObj>
              </mc:Choice>
              <mc:Fallback>
                <p:oleObj name="Document" r:id="rId3" imgW="6079041" imgH="6413207" progId="Word.Document.8">
                  <p:embed/>
                  <p:pic>
                    <p:nvPicPr>
                      <p:cNvPr id="90521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2859"/>
                      <a:stretch>
                        <a:fillRect/>
                      </a:stretch>
                    </p:blipFill>
                    <p:spPr bwMode="auto">
                      <a:xfrm>
                        <a:off x="2216150" y="1376363"/>
                        <a:ext cx="4830763" cy="5097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408D-1B1E-43BF-B57E-9FFE6FCAA941}" type="slidenum">
              <a:rPr lang="en-US"/>
              <a:pPr/>
              <a:t>30</a:t>
            </a:fld>
            <a:endParaRPr lang="en-US"/>
          </a:p>
        </p:txBody>
      </p:sp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</a:t>
            </a:r>
            <a:endParaRPr lang="sr-Latn-CS" sz="3600"/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400" dirty="0"/>
              <a:t>27 children were reported to cough up mucus during the day or night</a:t>
            </a:r>
          </a:p>
          <a:p>
            <a:pPr lvl="1"/>
            <a:r>
              <a:rPr lang="en" sz="2000" dirty="0"/>
              <a:t>had a mean PEFR of 298.0 liters/min, and</a:t>
            </a:r>
          </a:p>
          <a:p>
            <a:pPr lvl="1"/>
            <a:r>
              <a:rPr lang="en" sz="2000" dirty="0"/>
              <a:t>standard deviation of 53.9 liters/min, and</a:t>
            </a:r>
          </a:p>
          <a:p>
            <a:pPr lvl="1"/>
            <a:r>
              <a:rPr lang="en" sz="2000" dirty="0"/>
              <a:t>so a standard error of the mean of 10.4 liters/min </a:t>
            </a:r>
          </a:p>
          <a:p>
            <a:pPr lvl="1"/>
            <a:r>
              <a:rPr lang="en" sz="2000" dirty="0"/>
              <a:t>this is larger than the standard error of the mean for those children with cough, because the sample size is smaller</a:t>
            </a:r>
          </a:p>
          <a:p>
            <a:r>
              <a:rPr lang="en" sz="2400" dirty="0"/>
              <a:t>1708 children who were not reported to have this symptom</a:t>
            </a:r>
          </a:p>
          <a:p>
            <a:pPr lvl="1"/>
            <a:r>
              <a:rPr lang="en" sz="2000" dirty="0"/>
              <a:t>have an average of 312.6 liters/min and</a:t>
            </a:r>
          </a:p>
          <a:p>
            <a:pPr lvl="1"/>
            <a:r>
              <a:rPr lang="en" sz="2000" dirty="0"/>
              <a:t>standard deviation 55.4 liters/min,</a:t>
            </a:r>
          </a:p>
          <a:p>
            <a:pPr lvl="1"/>
            <a:r>
              <a:rPr lang="en" sz="2000" dirty="0"/>
              <a:t>which gives a standard error of 1.3 liters/min</a:t>
            </a:r>
            <a:endParaRPr lang="sr-Latn-CS" sz="2000" dirty="0"/>
          </a:p>
        </p:txBody>
      </p:sp>
    </p:spTree>
  </p:cSld>
  <p:clrMapOvr>
    <a:masterClrMapping/>
  </p:clrMapOvr>
  <p:transition advTm="46519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B552-548C-4932-8868-5EAA7243B3A3}" type="slidenum">
              <a:rPr lang="en-US"/>
              <a:pPr/>
              <a:t>31</a:t>
            </a:fld>
            <a:endParaRPr lang="en-US"/>
          </a:p>
        </p:txBody>
      </p:sp>
      <p:sp>
        <p:nvSpPr>
          <p:cNvPr id="96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</a:t>
            </a:r>
            <a:endParaRPr lang="sr-Latn-CS" sz="3600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086725" cy="4725988"/>
          </a:xfrm>
        </p:spPr>
        <p:txBody>
          <a:bodyPr/>
          <a:lstStyle/>
          <a:p>
            <a:r>
              <a:rPr lang="en" sz="2200" dirty="0"/>
              <a:t>The difference between the means is -14.6, with a standard error obtained from</a:t>
            </a:r>
          </a:p>
          <a:p>
            <a:endParaRPr lang="sr-Cyrl-CS" sz="2200" dirty="0"/>
          </a:p>
          <a:p>
            <a:endParaRPr lang="sr-Cyrl-CS" sz="2200" dirty="0"/>
          </a:p>
          <a:p>
            <a:r>
              <a:rPr lang="en" sz="2200" dirty="0"/>
              <a:t>The test statistic is</a:t>
            </a:r>
          </a:p>
          <a:p>
            <a:endParaRPr lang="sr-Cyrl-CS" sz="2200" dirty="0"/>
          </a:p>
          <a:p>
            <a:endParaRPr lang="sr-Cyrl-CS" sz="2200" dirty="0"/>
          </a:p>
          <a:p>
            <a:r>
              <a:rPr lang="en" sz="2200" dirty="0"/>
              <a:t>This has a probability of about 0.16, and the data are consistent with the null hypothesis</a:t>
            </a:r>
          </a:p>
          <a:p>
            <a:pPr marL="0" indent="0">
              <a:buNone/>
            </a:pPr>
            <a:endParaRPr lang="sr-Latn-CS" sz="2200" dirty="0"/>
          </a:p>
        </p:txBody>
      </p:sp>
      <p:sp>
        <p:nvSpPr>
          <p:cNvPr id="962564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565" name="Object 5"/>
          <p:cNvGraphicFramePr>
            <a:graphicFrameLocks noChangeAspect="1"/>
          </p:cNvGraphicFramePr>
          <p:nvPr/>
        </p:nvGraphicFramePr>
        <p:xfrm>
          <a:off x="1096963" y="2317750"/>
          <a:ext cx="307340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06500" imgH="241300" progId="Equation.3">
                  <p:embed/>
                </p:oleObj>
              </mc:Choice>
              <mc:Fallback>
                <p:oleObj name="Equation" r:id="rId3" imgW="1206500" imgH="2413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6963" y="2317750"/>
                        <a:ext cx="307340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566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567" name="Object 7"/>
          <p:cNvGraphicFramePr>
            <a:graphicFrameLocks noChangeAspect="1"/>
          </p:cNvGraphicFramePr>
          <p:nvPr/>
        </p:nvGraphicFramePr>
        <p:xfrm>
          <a:off x="1176338" y="3514725"/>
          <a:ext cx="1703387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74364" imgH="342751" progId="Equation.3">
                  <p:embed/>
                </p:oleObj>
              </mc:Choice>
              <mc:Fallback>
                <p:oleObj name="Equation" r:id="rId5" imgW="774364" imgH="342751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6338" y="3514725"/>
                        <a:ext cx="1703387" cy="757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CBF3-6A2A-48D5-8958-E74D6194786F}" type="slidenum">
              <a:rPr lang="en-US"/>
              <a:pPr/>
              <a:t>32</a:t>
            </a:fld>
            <a:endParaRPr lang="en-US"/>
          </a:p>
        </p:txBody>
      </p:sp>
      <p:sp>
        <p:nvSpPr>
          <p:cNvPr id="96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Comparing means of large samples</a:t>
            </a:r>
            <a:endParaRPr lang="sr-Latn-CS" sz="3600"/>
          </a:p>
        </p:txBody>
      </p:sp>
      <p:graphicFrame>
        <p:nvGraphicFramePr>
          <p:cNvPr id="964611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1729649"/>
              </p:ext>
            </p:extLst>
          </p:nvPr>
        </p:nvGraphicFramePr>
        <p:xfrm>
          <a:off x="1314450" y="1366838"/>
          <a:ext cx="6218238" cy="502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482944" imgH="5238046" progId="Word.Document.8">
                  <p:embed/>
                </p:oleObj>
              </mc:Choice>
              <mc:Fallback>
                <p:oleObj name="Document" r:id="rId3" imgW="6482944" imgH="523804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4401"/>
                      <a:stretch>
                        <a:fillRect/>
                      </a:stretch>
                    </p:blipFill>
                    <p:spPr bwMode="auto">
                      <a:xfrm>
                        <a:off x="1314450" y="1366838"/>
                        <a:ext cx="6218238" cy="5024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A16E-1957-4ABC-9D31-8FBDA3C2B72C}" type="slidenum">
              <a:rPr lang="en-US"/>
              <a:pPr/>
              <a:t>4</a:t>
            </a:fld>
            <a:endParaRPr lang="en-US"/>
          </a:p>
        </p:txBody>
      </p:sp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Hypothesis testing</a:t>
            </a:r>
            <a:endParaRPr lang="sr-Latn-CS"/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7650"/>
            <a:ext cx="8229600" cy="4725988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" sz="2600" dirty="0"/>
              <a:t>We assume that there is no difference between the two treatments in the population</a:t>
            </a:r>
            <a:endParaRPr lang="sr-Cyrl-CS" sz="2600" dirty="0"/>
          </a:p>
          <a:p>
            <a:pPr>
              <a:lnSpc>
                <a:spcPct val="95000"/>
              </a:lnSpc>
            </a:pPr>
            <a:r>
              <a:rPr lang="en" sz="2600" dirty="0"/>
              <a:t>The hypothesis of "no-difference" or "no-effect" in the population is called the </a:t>
            </a:r>
            <a:r>
              <a:rPr lang="en" sz="2600" b="1" dirty="0"/>
              <a:t>null hypothesis </a:t>
            </a:r>
            <a:r>
              <a:rPr lang="en" sz="2600" dirty="0"/>
              <a:t>.</a:t>
            </a:r>
          </a:p>
          <a:p>
            <a:pPr>
              <a:lnSpc>
                <a:spcPct val="95000"/>
              </a:lnSpc>
            </a:pPr>
            <a:r>
              <a:rPr lang="en" sz="2600" b="1" i="1" dirty="0"/>
              <a:t>Alternative hypothesis</a:t>
            </a:r>
            <a:r>
              <a:rPr lang="en" sz="2600" dirty="0"/>
              <a:t> is that there is a difference between treatment in one direction or another</a:t>
            </a:r>
            <a:endParaRPr lang="sr-Cyrl-CS" sz="2600" dirty="0"/>
          </a:p>
          <a:p>
            <a:pPr lvl="1">
              <a:lnSpc>
                <a:spcPct val="95000"/>
              </a:lnSpc>
            </a:pPr>
            <a:r>
              <a:rPr lang="en" sz="2200" dirty="0"/>
              <a:t>and if the probability is high, the data match the null hypothesis</a:t>
            </a:r>
            <a:endParaRPr lang="sr-Cyrl-CS" sz="2200" dirty="0"/>
          </a:p>
          <a:p>
            <a:pPr lvl="1">
              <a:lnSpc>
                <a:spcPct val="95000"/>
              </a:lnSpc>
            </a:pPr>
            <a:r>
              <a:rPr lang="en" sz="2200" dirty="0"/>
              <a:t>if it is small, the data is unlikely to grow, if the null hypothesis is true and the evidence is in favor of the alternative hypothesis</a:t>
            </a:r>
          </a:p>
        </p:txBody>
      </p:sp>
    </p:spTree>
  </p:cSld>
  <p:clrMapOvr>
    <a:masterClrMapping/>
  </p:clrMapOvr>
  <p:transition advTm="4651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B0DEC-5BEC-4DBB-ABEB-B0935F04A3F3}" type="slidenum">
              <a:rPr lang="en-US"/>
              <a:pPr/>
              <a:t>5</a:t>
            </a:fld>
            <a:endParaRPr lang="en-US"/>
          </a:p>
        </p:txBody>
      </p:sp>
      <p:sp>
        <p:nvSpPr>
          <p:cNvPr id="90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Example:sign test</a:t>
            </a:r>
          </a:p>
        </p:txBody>
      </p:sp>
      <p:graphicFrame>
        <p:nvGraphicFramePr>
          <p:cNvPr id="7" name="Object 3">
            <a:extLst>
              <a:ext uri="{FF2B5EF4-FFF2-40B4-BE49-F238E27FC236}">
                <a16:creationId xmlns:a16="http://schemas.microsoft.com/office/drawing/2014/main" id="{76115B8A-EB5D-5F1C-7F9B-60F93EDF7B1D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2332420" y="1504950"/>
          <a:ext cx="4479160" cy="472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79041" imgH="6413207" progId="Word.Document.8">
                  <p:embed/>
                </p:oleObj>
              </mc:Choice>
              <mc:Fallback>
                <p:oleObj name="Document" r:id="rId3" imgW="6079041" imgH="6413207" progId="Word.Document.8">
                  <p:embed/>
                  <p:pic>
                    <p:nvPicPr>
                      <p:cNvPr id="90521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2859"/>
                      <a:stretch>
                        <a:fillRect/>
                      </a:stretch>
                    </p:blipFill>
                    <p:spPr bwMode="auto">
                      <a:xfrm>
                        <a:off x="2332420" y="1504950"/>
                        <a:ext cx="4479160" cy="4725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27D-5EFD-44F2-930D-9D0D23F4494A}" type="slidenum">
              <a:rPr lang="en-US"/>
              <a:pPr/>
              <a:t>6</a:t>
            </a:fld>
            <a:endParaRPr lang="en-US"/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Example:sign test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2800" dirty="0"/>
              <a:t>The probability of the change being negative would be equal to the probability of the change being positive</a:t>
            </a:r>
            <a:endParaRPr lang="sr-Cyrl-CS" sz="2800" dirty="0"/>
          </a:p>
          <a:p>
            <a:pPr lvl="1">
              <a:lnSpc>
                <a:spcPct val="90000"/>
              </a:lnSpc>
            </a:pPr>
            <a:r>
              <a:rPr lang="en" sz="2400" dirty="0"/>
              <a:t>both probabilities would have the value 0.5</a:t>
            </a:r>
            <a:endParaRPr lang="sr-Cyrl-CS" sz="2400" dirty="0"/>
          </a:p>
          <a:p>
            <a:pPr>
              <a:lnSpc>
                <a:spcPct val="90000"/>
              </a:lnSpc>
            </a:pPr>
            <a:r>
              <a:rPr lang="en" sz="2800" dirty="0"/>
              <a:t>The number of negative changes would be visible from the Binomial distribution, where </a:t>
            </a:r>
            <a:r>
              <a:rPr lang="en" sz="2800" i="1" dirty="0"/>
              <a:t>n </a:t>
            </a:r>
            <a:r>
              <a:rPr lang="en" sz="2800" dirty="0"/>
              <a:t>=12 and </a:t>
            </a:r>
            <a:r>
              <a:rPr lang="en" sz="2800" i="1" dirty="0"/>
              <a:t>p</a:t>
            </a:r>
            <a:r>
              <a:rPr lang="en" sz="2800" dirty="0"/>
              <a:t>=0.5</a:t>
            </a:r>
            <a:endParaRPr lang="sr-Cyrl-CS" sz="2800" dirty="0"/>
          </a:p>
          <a:p>
            <a:pPr lvl="1">
              <a:lnSpc>
                <a:spcPct val="90000"/>
              </a:lnSpc>
            </a:pPr>
            <a:r>
              <a:rPr lang="en" sz="2400" i="1" dirty="0"/>
              <a:t>n </a:t>
            </a:r>
            <a:r>
              <a:rPr lang="en" sz="2400" dirty="0"/>
              <a:t>is the number of respondents for whom there are differences, in one way or another</a:t>
            </a:r>
          </a:p>
          <a:p>
            <a:pPr>
              <a:lnSpc>
                <a:spcPct val="90000"/>
              </a:lnSpc>
            </a:pPr>
            <a:r>
              <a:rPr lang="en" sz="2800" dirty="0"/>
              <a:t>The expected number of negative values would be </a:t>
            </a:r>
            <a:r>
              <a:rPr lang="en" sz="2800" i="1" dirty="0"/>
              <a:t>np </a:t>
            </a:r>
            <a:r>
              <a:rPr lang="en" sz="2800" dirty="0"/>
              <a:t>=6</a:t>
            </a:r>
            <a:endParaRPr lang="sr-Cyrl-CS" sz="2800" dirty="0"/>
          </a:p>
          <a:p>
            <a:pPr>
              <a:lnSpc>
                <a:spcPct val="90000"/>
              </a:lnSpc>
            </a:pPr>
            <a:r>
              <a:rPr lang="en" sz="2800" dirty="0"/>
              <a:t>The number of negative differences is 1</a:t>
            </a:r>
          </a:p>
        </p:txBody>
      </p:sp>
    </p:spTree>
  </p:cSld>
  <p:clrMapOvr>
    <a:masterClrMapping/>
  </p:clrMapOvr>
  <p:transition advTm="46519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A32-CA99-4AF7-A2F6-CA4843572AC2}" type="slidenum">
              <a:rPr lang="en-US"/>
              <a:pPr/>
              <a:t>7</a:t>
            </a:fld>
            <a:endParaRPr lang="en-US"/>
          </a:p>
        </p:txBody>
      </p:sp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Example:sign test</a:t>
            </a:r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800" dirty="0"/>
              <a:t>The probability of getting one negative change is</a:t>
            </a:r>
            <a:endParaRPr lang="sr-Cyrl-CS" sz="2800" dirty="0"/>
          </a:p>
          <a:p>
            <a:endParaRPr lang="sr-Cyrl-CS" sz="2800" dirty="0"/>
          </a:p>
          <a:p>
            <a:endParaRPr lang="sr-Cyrl-CS" sz="2800" dirty="0"/>
          </a:p>
          <a:p>
            <a:r>
              <a:rPr lang="en" sz="2800" dirty="0"/>
              <a:t>We are interested in the probability of obtaining a value as far as possible from the expected one - 6</a:t>
            </a:r>
            <a:endParaRPr lang="sr-Cyrl-CS" sz="2800" dirty="0"/>
          </a:p>
          <a:p>
            <a:r>
              <a:rPr lang="en" sz="2800" dirty="0"/>
              <a:t>The probability of no negative changes is</a:t>
            </a:r>
            <a:endParaRPr lang="sr-Latn-CS" sz="2800" dirty="0"/>
          </a:p>
        </p:txBody>
      </p:sp>
      <p:sp>
        <p:nvSpPr>
          <p:cNvPr id="913412" name="Rectangle 4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34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060125"/>
              </p:ext>
            </p:extLst>
          </p:nvPr>
        </p:nvGraphicFramePr>
        <p:xfrm>
          <a:off x="457200" y="2178050"/>
          <a:ext cx="85598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594100" imgH="368300" progId="Equation.3">
                  <p:embed/>
                </p:oleObj>
              </mc:Choice>
              <mc:Fallback>
                <p:oleObj name="Equation" r:id="rId3" imgW="3594100" imgH="3683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178050"/>
                        <a:ext cx="8559800" cy="88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3414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34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6992603"/>
              </p:ext>
            </p:extLst>
          </p:nvPr>
        </p:nvGraphicFramePr>
        <p:xfrm>
          <a:off x="1330325" y="5037931"/>
          <a:ext cx="397827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701800" imgH="342900" progId="Equation.3">
                  <p:embed/>
                </p:oleObj>
              </mc:Choice>
              <mc:Fallback>
                <p:oleObj name="Equation" r:id="rId5" imgW="1701800" imgH="3429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5037931"/>
                        <a:ext cx="3978275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3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D011-52B4-41EB-9273-ED25021469FD}" type="slidenum">
              <a:rPr lang="en-US"/>
              <a:pPr/>
              <a:t>8</a:t>
            </a:fld>
            <a:endParaRPr lang="en-US"/>
          </a:p>
        </p:txBody>
      </p:sp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Example:sign test</a:t>
            </a:r>
          </a:p>
        </p:txBody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800" dirty="0"/>
              <a:t>Probability of one or fewer negative changes is</a:t>
            </a:r>
            <a:endParaRPr lang="sr-Cyrl-CS" sz="2800" dirty="0"/>
          </a:p>
          <a:p>
            <a:endParaRPr lang="sr-Cyrl-CS" sz="2800" dirty="0"/>
          </a:p>
          <a:p>
            <a:r>
              <a:rPr lang="en" sz="2800" dirty="0"/>
              <a:t>The probability of 11 or 12 negative values is also 0.00317</a:t>
            </a:r>
            <a:endParaRPr lang="sr-Cyrl-CS" sz="2800" dirty="0"/>
          </a:p>
          <a:p>
            <a:pPr lvl="1"/>
            <a:r>
              <a:rPr lang="en" sz="2400" dirty="0"/>
              <a:t>the distribution is symmetrical</a:t>
            </a:r>
            <a:endParaRPr lang="sr-Cyrl-CS" sz="2400" dirty="0"/>
          </a:p>
          <a:p>
            <a:r>
              <a:rPr lang="en" sz="2800" dirty="0"/>
              <a:t>The probability of obtaining as extreme a value as observed is in either direction</a:t>
            </a:r>
          </a:p>
          <a:p>
            <a:pPr>
              <a:buFontTx/>
              <a:buNone/>
            </a:pPr>
            <a:r>
              <a:rPr lang="en" sz="2800" dirty="0"/>
              <a:t>      0.00317 + 0.00317 = 0.00634</a:t>
            </a:r>
          </a:p>
        </p:txBody>
      </p:sp>
      <p:sp>
        <p:nvSpPr>
          <p:cNvPr id="915460" name="Rectangle 4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54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501712"/>
              </p:ext>
            </p:extLst>
          </p:nvPr>
        </p:nvGraphicFramePr>
        <p:xfrm>
          <a:off x="1366838" y="1994693"/>
          <a:ext cx="4927600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88367" imgH="165028" progId="Equation.3">
                  <p:embed/>
                </p:oleObj>
              </mc:Choice>
              <mc:Fallback>
                <p:oleObj name="Equation" r:id="rId3" imgW="1688367" imgH="165028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838" y="1994693"/>
                        <a:ext cx="4927600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13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44B5-CF81-4F93-B2C3-B24EAC816906}" type="slidenum">
              <a:rPr lang="en-US"/>
              <a:pPr/>
              <a:t>9</a:t>
            </a:fld>
            <a:endParaRPr lang="en-US"/>
          </a:p>
        </p:txBody>
      </p:sp>
      <p:sp>
        <p:nvSpPr>
          <p:cNvPr id="91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Extremes of the Binomial distribution for the sign test </a:t>
            </a:r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26564F85-16B2-A0B7-EAC7-BB253484C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52" y="1578135"/>
            <a:ext cx="5493067" cy="468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252</TotalTime>
  <Words>2489</Words>
  <Application>Microsoft Office PowerPoint</Application>
  <PresentationFormat>On-screen Show (4:3)</PresentationFormat>
  <Paragraphs>311</Paragraphs>
  <Slides>32</Slides>
  <Notes>32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FIT slajd predavanja</vt:lpstr>
      <vt:lpstr>Document</vt:lpstr>
      <vt:lpstr>Equation</vt:lpstr>
      <vt:lpstr>      SIGNIFICANCE </vt:lpstr>
      <vt:lpstr>Hypothesis testing</vt:lpstr>
      <vt:lpstr>Questioning pronethalol (pronethalol ) for the prevention of angina pectoris</vt:lpstr>
      <vt:lpstr>Hypothesis testing</vt:lpstr>
      <vt:lpstr>Example:sign test</vt:lpstr>
      <vt:lpstr>Example:sign test</vt:lpstr>
      <vt:lpstr>Example:sign test</vt:lpstr>
      <vt:lpstr>Example:sign test</vt:lpstr>
      <vt:lpstr>Extremes of the Binomial distribution for the sign test </vt:lpstr>
      <vt:lpstr>Principles of significance tests </vt:lpstr>
      <vt:lpstr>Principles of significance tests </vt:lpstr>
      <vt:lpstr>Principles of significance tests</vt:lpstr>
      <vt:lpstr>Significance levels and error types </vt:lpstr>
      <vt:lpstr>Significance levels and error types</vt:lpstr>
      <vt:lpstr>Significance levels and error types</vt:lpstr>
      <vt:lpstr>One-sided and two-sided significance tests </vt:lpstr>
      <vt:lpstr>One-sided and two-sided tests</vt:lpstr>
      <vt:lpstr>One-sided and two-sided significance tests</vt:lpstr>
      <vt:lpstr>One-sided and two-sided significance tests</vt:lpstr>
      <vt:lpstr>Significant, real and important </vt:lpstr>
      <vt:lpstr>Significant, real and important</vt:lpstr>
      <vt:lpstr>Significant, real and important</vt:lpstr>
      <vt:lpstr>Comparing means of large samples </vt:lpstr>
      <vt:lpstr>Comparing means of large samples</vt:lpstr>
      <vt:lpstr>Comparing means of large samples</vt:lpstr>
      <vt:lpstr>Comparing means of large samples</vt:lpstr>
      <vt:lpstr>Comparing means of large samples</vt:lpstr>
      <vt:lpstr>Comparing means of large samples</vt:lpstr>
      <vt:lpstr>Comparing means of large samples</vt:lpstr>
      <vt:lpstr>Comparing means of large samples</vt:lpstr>
      <vt:lpstr>Comparing means of large samples</vt:lpstr>
      <vt:lpstr>Comparing means of large samples</vt:lpstr>
    </vt:vector>
  </TitlesOfParts>
  <Company>MFK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Katedra</cp:lastModifiedBy>
  <cp:revision>203</cp:revision>
  <dcterms:created xsi:type="dcterms:W3CDTF">2006-09-26T20:52:51Z</dcterms:created>
  <dcterms:modified xsi:type="dcterms:W3CDTF">2023-09-08T07:39:32Z</dcterms:modified>
</cp:coreProperties>
</file>